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6" r:id="rId23"/>
    <p:sldId id="277" r:id="rId24"/>
  </p:sldIdLst>
  <p:sldSz cx="18288000" cy="10287000"/>
  <p:notesSz cx="6858000" cy="9144000"/>
  <p:embeddedFontLst>
    <p:embeddedFont>
      <p:font typeface="League Spartan" panose="020B0604020202020204" charset="0"/>
      <p:regular r:id="rId26"/>
    </p:embeddedFont>
    <p:embeddedFont>
      <p:font typeface="Times New Roman Bold" panose="02020803070505020304" pitchFamily="18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113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25C87-0924-44D7-8748-D0A510533B0F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4C1B9-A2C5-43C6-BD26-ADEE3DD47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27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4C1B9-A2C5-43C6-BD26-ADEE3DD47D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93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607933" y="59261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-3680067" y="-251105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801878" y="8134350"/>
            <a:ext cx="6155067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 U DEWMINI</a:t>
            </a:r>
          </a:p>
          <a:p>
            <a:pPr algn="ctr">
              <a:lnSpc>
                <a:spcPts val="5759"/>
              </a:lnSpc>
            </a:pPr>
            <a:r>
              <a:rPr lang="en-US" sz="4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D/ENG/23/0160/BM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34842" y="1592179"/>
            <a:ext cx="12977224" cy="436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EARLY SEPSIS DETECTION USING EARLOBE MONITORING FOR BETTER BED  PATIENT CARE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52492" y="414181"/>
            <a:ext cx="7554140" cy="2295195"/>
            <a:chOff x="0" y="0"/>
            <a:chExt cx="3462431" cy="1052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62431" cy="1052000"/>
            </a:xfrm>
            <a:custGeom>
              <a:avLst/>
              <a:gdLst/>
              <a:ahLst/>
              <a:cxnLst/>
              <a:rect l="l" t="t" r="r" b="b"/>
              <a:pathLst>
                <a:path w="3462431" h="1052000">
                  <a:moveTo>
                    <a:pt x="3462431" y="0"/>
                  </a:moveTo>
                  <a:lnTo>
                    <a:pt x="0" y="0"/>
                  </a:lnTo>
                  <a:lnTo>
                    <a:pt x="0" y="864040"/>
                  </a:lnTo>
                  <a:lnTo>
                    <a:pt x="157480" y="864040"/>
                  </a:lnTo>
                  <a:lnTo>
                    <a:pt x="157480" y="1052000"/>
                  </a:lnTo>
                  <a:lnTo>
                    <a:pt x="463550" y="864040"/>
                  </a:lnTo>
                  <a:lnTo>
                    <a:pt x="3462431" y="864040"/>
                  </a:lnTo>
                  <a:lnTo>
                    <a:pt x="3462431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462431" cy="93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52492" y="414181"/>
            <a:ext cx="7554140" cy="2295195"/>
            <a:chOff x="0" y="0"/>
            <a:chExt cx="3462431" cy="1052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62431" cy="1052000"/>
            </a:xfrm>
            <a:custGeom>
              <a:avLst/>
              <a:gdLst/>
              <a:ahLst/>
              <a:cxnLst/>
              <a:rect l="l" t="t" r="r" b="b"/>
              <a:pathLst>
                <a:path w="3462431" h="1052000">
                  <a:moveTo>
                    <a:pt x="3462431" y="0"/>
                  </a:moveTo>
                  <a:lnTo>
                    <a:pt x="0" y="0"/>
                  </a:lnTo>
                  <a:lnTo>
                    <a:pt x="0" y="864040"/>
                  </a:lnTo>
                  <a:lnTo>
                    <a:pt x="157480" y="864040"/>
                  </a:lnTo>
                  <a:lnTo>
                    <a:pt x="157480" y="1052000"/>
                  </a:lnTo>
                  <a:lnTo>
                    <a:pt x="463550" y="864040"/>
                  </a:lnTo>
                  <a:lnTo>
                    <a:pt x="3462431" y="864040"/>
                  </a:lnTo>
                  <a:lnTo>
                    <a:pt x="346243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3462431" cy="93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9221" y="1686258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1992A3">
                    <a:alpha val="100000"/>
                  </a:srgbClr>
                </a:gs>
                <a:gs pos="100000">
                  <a:srgbClr val="74AE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0"/>
              <a:ext cx="812800" cy="1003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ear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45057" y="3600450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1992A3">
                    <a:alpha val="100000"/>
                  </a:srgbClr>
                </a:gs>
                <a:gs pos="100000">
                  <a:srgbClr val="74AE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MAX30102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Pulse oximeter sensor</a:t>
              </a:r>
            </a:p>
            <a:p>
              <a:pPr algn="ctr">
                <a:lnSpc>
                  <a:spcPts val="3499"/>
                </a:lnSpc>
              </a:pPr>
              <a:endParaRPr lang="en-US" sz="2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MLX90614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Tempreature sensor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3305321" y="3229308"/>
            <a:ext cx="1639736" cy="1914192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9444177" y="3600450"/>
            <a:ext cx="3086100" cy="308610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1992A3">
                    <a:alpha val="100000"/>
                  </a:srgbClr>
                </a:gs>
                <a:gs pos="100000">
                  <a:srgbClr val="74AE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ESP32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8031157" y="5143500"/>
            <a:ext cx="1413020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4173200" y="3600450"/>
            <a:ext cx="3086100" cy="308610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1992A3">
                    <a:alpha val="100000"/>
                  </a:srgbClr>
                </a:gs>
                <a:gs pos="100000">
                  <a:srgbClr val="74AE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 transmission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>
            <a:off x="12530277" y="5143500"/>
            <a:ext cx="1642923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2530277" y="7448550"/>
            <a:ext cx="3086100" cy="2554012"/>
            <a:chOff x="0" y="0"/>
            <a:chExt cx="812800" cy="6726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672662"/>
            </a:xfrm>
            <a:custGeom>
              <a:avLst/>
              <a:gdLst/>
              <a:ahLst/>
              <a:cxnLst/>
              <a:rect l="l" t="t" r="r" b="b"/>
              <a:pathLst>
                <a:path w="812800" h="672662">
                  <a:moveTo>
                    <a:pt x="0" y="0"/>
                  </a:moveTo>
                  <a:lnTo>
                    <a:pt x="812800" y="0"/>
                  </a:lnTo>
                  <a:lnTo>
                    <a:pt x="812800" y="672662"/>
                  </a:lnTo>
                  <a:lnTo>
                    <a:pt x="0" y="672662"/>
                  </a:lnTo>
                  <a:close/>
                </a:path>
              </a:pathLst>
            </a:custGeom>
            <a:gradFill rotWithShape="1">
              <a:gsLst>
                <a:gs pos="0">
                  <a:srgbClr val="1992A3">
                    <a:alpha val="100000"/>
                  </a:srgbClr>
                </a:gs>
                <a:gs pos="100000">
                  <a:srgbClr val="74AE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812800" cy="777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LCD Display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LED Indicater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Buzzer</a:t>
              </a:r>
            </a:p>
          </p:txBody>
        </p:sp>
      </p:grpSp>
      <p:sp>
        <p:nvSpPr>
          <p:cNvPr id="26" name="AutoShape 26"/>
          <p:cNvSpPr/>
          <p:nvPr/>
        </p:nvSpPr>
        <p:spPr>
          <a:xfrm flipH="1">
            <a:off x="14073327" y="6686550"/>
            <a:ext cx="1642923" cy="76200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471199" y="3806422"/>
            <a:ext cx="1299184" cy="1931872"/>
          </a:xfrm>
          <a:custGeom>
            <a:avLst/>
            <a:gdLst/>
            <a:ahLst/>
            <a:cxnLst/>
            <a:rect l="l" t="t" r="r" b="b"/>
            <a:pathLst>
              <a:path w="1299184" h="1931872">
                <a:moveTo>
                  <a:pt x="0" y="0"/>
                </a:moveTo>
                <a:lnTo>
                  <a:pt x="1299184" y="0"/>
                </a:lnTo>
                <a:lnTo>
                  <a:pt x="1299184" y="1931872"/>
                </a:lnTo>
                <a:lnTo>
                  <a:pt x="0" y="193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7700984" y="2709376"/>
            <a:ext cx="1541614" cy="1559971"/>
          </a:xfrm>
          <a:custGeom>
            <a:avLst/>
            <a:gdLst/>
            <a:ahLst/>
            <a:cxnLst/>
            <a:rect l="l" t="t" r="r" b="b"/>
            <a:pathLst>
              <a:path w="1541614" h="1559971">
                <a:moveTo>
                  <a:pt x="0" y="0"/>
                </a:moveTo>
                <a:lnTo>
                  <a:pt x="1541615" y="0"/>
                </a:lnTo>
                <a:lnTo>
                  <a:pt x="1541615" y="1559971"/>
                </a:lnTo>
                <a:lnTo>
                  <a:pt x="0" y="1559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929" b="-9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3310195" y="5364752"/>
            <a:ext cx="1634862" cy="1173023"/>
          </a:xfrm>
          <a:custGeom>
            <a:avLst/>
            <a:gdLst/>
            <a:ahLst/>
            <a:cxnLst/>
            <a:rect l="l" t="t" r="r" b="b"/>
            <a:pathLst>
              <a:path w="1634862" h="1173023">
                <a:moveTo>
                  <a:pt x="0" y="0"/>
                </a:moveTo>
                <a:lnTo>
                  <a:pt x="1634862" y="0"/>
                </a:lnTo>
                <a:lnTo>
                  <a:pt x="1634862" y="1173023"/>
                </a:lnTo>
                <a:lnTo>
                  <a:pt x="0" y="1173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1604" b="-35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9650897" y="6654174"/>
            <a:ext cx="2273142" cy="1574361"/>
          </a:xfrm>
          <a:custGeom>
            <a:avLst/>
            <a:gdLst/>
            <a:ahLst/>
            <a:cxnLst/>
            <a:rect l="l" t="t" r="r" b="b"/>
            <a:pathLst>
              <a:path w="2273142" h="1574361">
                <a:moveTo>
                  <a:pt x="0" y="0"/>
                </a:moveTo>
                <a:lnTo>
                  <a:pt x="2273142" y="0"/>
                </a:lnTo>
                <a:lnTo>
                  <a:pt x="2273142" y="1574362"/>
                </a:lnTo>
                <a:lnTo>
                  <a:pt x="0" y="15743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6621002" y="8074415"/>
            <a:ext cx="1666998" cy="1666998"/>
          </a:xfrm>
          <a:custGeom>
            <a:avLst/>
            <a:gdLst/>
            <a:ahLst/>
            <a:cxnLst/>
            <a:rect l="l" t="t" r="r" b="b"/>
            <a:pathLst>
              <a:path w="1666998" h="1666998">
                <a:moveTo>
                  <a:pt x="0" y="0"/>
                </a:moveTo>
                <a:lnTo>
                  <a:pt x="1666998" y="0"/>
                </a:lnTo>
                <a:lnTo>
                  <a:pt x="1666998" y="1666998"/>
                </a:lnTo>
                <a:lnTo>
                  <a:pt x="0" y="1666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5616377" y="8725556"/>
            <a:ext cx="1113832" cy="1390904"/>
          </a:xfrm>
          <a:custGeom>
            <a:avLst/>
            <a:gdLst/>
            <a:ahLst/>
            <a:cxnLst/>
            <a:rect l="l" t="t" r="r" b="b"/>
            <a:pathLst>
              <a:path w="1113832" h="1390904">
                <a:moveTo>
                  <a:pt x="0" y="0"/>
                </a:moveTo>
                <a:lnTo>
                  <a:pt x="1113832" y="0"/>
                </a:lnTo>
                <a:lnTo>
                  <a:pt x="1113832" y="1390904"/>
                </a:lnTo>
                <a:lnTo>
                  <a:pt x="0" y="13909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5616377" y="7448550"/>
            <a:ext cx="1135042" cy="1251729"/>
          </a:xfrm>
          <a:custGeom>
            <a:avLst/>
            <a:gdLst/>
            <a:ahLst/>
            <a:cxnLst/>
            <a:rect l="l" t="t" r="r" b="b"/>
            <a:pathLst>
              <a:path w="1135042" h="1251729">
                <a:moveTo>
                  <a:pt x="0" y="0"/>
                </a:moveTo>
                <a:lnTo>
                  <a:pt x="1135043" y="0"/>
                </a:lnTo>
                <a:lnTo>
                  <a:pt x="1135043" y="1251729"/>
                </a:lnTo>
                <a:lnTo>
                  <a:pt x="0" y="12517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>
            <a:off x="4943621" y="2839116"/>
            <a:ext cx="3086100" cy="780384"/>
            <a:chOff x="0" y="0"/>
            <a:chExt cx="812800" cy="20553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205533"/>
            </a:xfrm>
            <a:custGeom>
              <a:avLst/>
              <a:gdLst/>
              <a:ahLst/>
              <a:cxnLst/>
              <a:rect l="l" t="t" r="r" b="b"/>
              <a:pathLst>
                <a:path w="812800" h="205533">
                  <a:moveTo>
                    <a:pt x="0" y="0"/>
                  </a:moveTo>
                  <a:lnTo>
                    <a:pt x="812800" y="0"/>
                  </a:lnTo>
                  <a:lnTo>
                    <a:pt x="812800" y="205533"/>
                  </a:lnTo>
                  <a:lnTo>
                    <a:pt x="0" y="205533"/>
                  </a:lnTo>
                  <a:close/>
                </a:path>
              </a:pathLst>
            </a:custGeom>
            <a:solidFill>
              <a:srgbClr val="7BA6E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812800" cy="291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Earlobe Sensor Unit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530277" y="9595629"/>
            <a:ext cx="3086100" cy="691371"/>
            <a:chOff x="0" y="0"/>
            <a:chExt cx="812800" cy="18208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182089"/>
            </a:xfrm>
            <a:custGeom>
              <a:avLst/>
              <a:gdLst/>
              <a:ahLst/>
              <a:cxnLst/>
              <a:rect l="l" t="t" r="r" b="b"/>
              <a:pathLst>
                <a:path w="812800" h="182089">
                  <a:moveTo>
                    <a:pt x="0" y="0"/>
                  </a:moveTo>
                  <a:lnTo>
                    <a:pt x="812800" y="0"/>
                  </a:lnTo>
                  <a:lnTo>
                    <a:pt x="812800" y="182089"/>
                  </a:lnTo>
                  <a:lnTo>
                    <a:pt x="0" y="182089"/>
                  </a:lnTo>
                  <a:close/>
                </a:path>
              </a:pathLst>
            </a:custGeom>
            <a:solidFill>
              <a:srgbClr val="7BA6E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85725"/>
              <a:ext cx="812800" cy="267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 Display and Alert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5728846" y="801063"/>
            <a:ext cx="6801432" cy="101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5"/>
              </a:lnSpc>
            </a:pPr>
            <a:r>
              <a:rPr lang="en-US" sz="585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SYSTEM DESIGN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19221" y="6292400"/>
            <a:ext cx="9508336" cy="397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just">
              <a:lnSpc>
                <a:spcPts val="2411"/>
              </a:lnSpc>
              <a:buFont typeface="Arial" panose="020B0604020202020204" pitchFamily="34" charset="0"/>
              <a:buChar char="•"/>
            </a:pPr>
            <a:r>
              <a:rPr lang="en-US" sz="172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 LED: Indicates normal/healthy readings. </a:t>
            </a:r>
          </a:p>
          <a:p>
            <a:pPr marL="1487702" lvl="4" indent="-297540" algn="just">
              <a:lnSpc>
                <a:spcPts val="2411"/>
              </a:lnSpc>
              <a:buFont typeface="Arial"/>
              <a:buChar char="•"/>
            </a:pPr>
            <a:r>
              <a:rPr lang="en-US" sz="172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</a:t>
            </a:r>
            <a:r>
              <a:rPr lang="en-US" sz="172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₂: 94%-100%</a:t>
            </a:r>
          </a:p>
          <a:p>
            <a:pPr marL="1487702" lvl="4" indent="-297540" algn="just">
              <a:lnSpc>
                <a:spcPts val="2411"/>
              </a:lnSpc>
              <a:buFont typeface="Arial"/>
              <a:buChar char="•"/>
            </a:pPr>
            <a:r>
              <a:rPr lang="en-US" sz="172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Heart rate: 60-90 bpm</a:t>
            </a:r>
          </a:p>
          <a:p>
            <a:pPr marL="1487702" lvl="4" indent="-297540" algn="just">
              <a:lnSpc>
                <a:spcPts val="2411"/>
              </a:lnSpc>
              <a:buFont typeface="Arial"/>
              <a:buChar char="•"/>
            </a:pPr>
            <a:r>
              <a:rPr lang="en-US" sz="172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Body temperature: 36°C-37.5°C</a:t>
            </a:r>
          </a:p>
          <a:p>
            <a:pPr marL="1115777" lvl="3" indent="-278944" algn="just">
              <a:lnSpc>
                <a:spcPts val="2411"/>
              </a:lnSpc>
              <a:buFont typeface="Arial"/>
              <a:buChar char="￭"/>
            </a:pPr>
            <a:r>
              <a:rPr lang="en-US" sz="172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Yellow LED: Signals a warning that one or more vitals are approaching abnormal ranges. </a:t>
            </a:r>
          </a:p>
          <a:p>
            <a:pPr marL="1487702" lvl="4" indent="-297540" algn="just">
              <a:lnSpc>
                <a:spcPts val="2411"/>
              </a:lnSpc>
              <a:buFont typeface="Arial"/>
              <a:buChar char="•"/>
            </a:pPr>
            <a:r>
              <a:rPr lang="en-US" sz="172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</a:t>
            </a:r>
            <a:r>
              <a:rPr lang="en-US" sz="172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₂: 90%-94%</a:t>
            </a:r>
          </a:p>
          <a:p>
            <a:pPr marL="1487702" lvl="4" indent="-297540" algn="just">
              <a:lnSpc>
                <a:spcPts val="2411"/>
              </a:lnSpc>
              <a:buFont typeface="Arial"/>
              <a:buChar char="•"/>
            </a:pPr>
            <a:r>
              <a:rPr lang="en-US" sz="172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Body temperature: 37.6°C-38°C</a:t>
            </a:r>
          </a:p>
          <a:p>
            <a:pPr marL="1115777" lvl="3" indent="-278944" algn="just">
              <a:lnSpc>
                <a:spcPts val="2411"/>
              </a:lnSpc>
              <a:buFont typeface="Arial"/>
              <a:buChar char="￭"/>
            </a:pPr>
            <a:r>
              <a:rPr lang="en-US" sz="172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 LED: Signals a critical condition where intervention is needed immediately. For example:</a:t>
            </a:r>
          </a:p>
          <a:p>
            <a:pPr marL="1487702" lvl="4" indent="-297540" algn="just">
              <a:lnSpc>
                <a:spcPts val="2411"/>
              </a:lnSpc>
              <a:buFont typeface="Arial"/>
              <a:buChar char="•"/>
            </a:pPr>
            <a:r>
              <a:rPr lang="en-US" sz="172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</a:t>
            </a:r>
            <a:r>
              <a:rPr lang="en-US" sz="172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₂: &lt;90%</a:t>
            </a:r>
          </a:p>
          <a:p>
            <a:pPr marL="1487702" lvl="4" indent="-297540" algn="just">
              <a:lnSpc>
                <a:spcPts val="2411"/>
              </a:lnSpc>
              <a:buFont typeface="Arial"/>
              <a:buChar char="•"/>
            </a:pPr>
            <a:r>
              <a:rPr lang="en-US" sz="172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Heart rate &gt; 90 bpm </a:t>
            </a:r>
          </a:p>
          <a:p>
            <a:pPr marL="1487702" lvl="4" indent="-297540" algn="just">
              <a:lnSpc>
                <a:spcPts val="2411"/>
              </a:lnSpc>
              <a:buFont typeface="Arial"/>
              <a:buChar char="•"/>
            </a:pPr>
            <a:r>
              <a:rPr lang="en-US" sz="172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Body temperature: &gt;38°C or &lt;36°C</a:t>
            </a:r>
          </a:p>
          <a:p>
            <a:pPr marL="1190162" lvl="4" algn="just">
              <a:lnSpc>
                <a:spcPts val="2411"/>
              </a:lnSpc>
            </a:pPr>
            <a:r>
              <a:rPr lang="en-US" sz="172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 audible alert from buzzer when red LED is on</a:t>
            </a:r>
          </a:p>
          <a:p>
            <a:pPr algn="just">
              <a:lnSpc>
                <a:spcPts val="2411"/>
              </a:lnSpc>
              <a:spcBef>
                <a:spcPct val="0"/>
              </a:spcBef>
            </a:pPr>
            <a:endParaRPr lang="en-US" sz="1722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8846" y="516780"/>
            <a:ext cx="8432300" cy="2295195"/>
            <a:chOff x="0" y="0"/>
            <a:chExt cx="3864935" cy="1052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64935" cy="1052000"/>
            </a:xfrm>
            <a:custGeom>
              <a:avLst/>
              <a:gdLst/>
              <a:ahLst/>
              <a:cxnLst/>
              <a:rect l="l" t="t" r="r" b="b"/>
              <a:pathLst>
                <a:path w="3864935" h="1052000">
                  <a:moveTo>
                    <a:pt x="3864935" y="0"/>
                  </a:moveTo>
                  <a:lnTo>
                    <a:pt x="0" y="0"/>
                  </a:lnTo>
                  <a:lnTo>
                    <a:pt x="0" y="864040"/>
                  </a:lnTo>
                  <a:lnTo>
                    <a:pt x="157480" y="864040"/>
                  </a:lnTo>
                  <a:lnTo>
                    <a:pt x="157480" y="1052000"/>
                  </a:lnTo>
                  <a:lnTo>
                    <a:pt x="463550" y="864040"/>
                  </a:lnTo>
                  <a:lnTo>
                    <a:pt x="3864935" y="864040"/>
                  </a:lnTo>
                  <a:lnTo>
                    <a:pt x="3864935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864935" cy="93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28846" y="516780"/>
            <a:ext cx="8432300" cy="2295195"/>
            <a:chOff x="0" y="0"/>
            <a:chExt cx="3864935" cy="1052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64935" cy="1052000"/>
            </a:xfrm>
            <a:custGeom>
              <a:avLst/>
              <a:gdLst/>
              <a:ahLst/>
              <a:cxnLst/>
              <a:rect l="l" t="t" r="r" b="b"/>
              <a:pathLst>
                <a:path w="3864935" h="1052000">
                  <a:moveTo>
                    <a:pt x="3864935" y="0"/>
                  </a:moveTo>
                  <a:lnTo>
                    <a:pt x="0" y="0"/>
                  </a:lnTo>
                  <a:lnTo>
                    <a:pt x="0" y="864040"/>
                  </a:lnTo>
                  <a:lnTo>
                    <a:pt x="157480" y="864040"/>
                  </a:lnTo>
                  <a:lnTo>
                    <a:pt x="157480" y="1052000"/>
                  </a:lnTo>
                  <a:lnTo>
                    <a:pt x="463550" y="864040"/>
                  </a:lnTo>
                  <a:lnTo>
                    <a:pt x="3864935" y="864040"/>
                  </a:lnTo>
                  <a:lnTo>
                    <a:pt x="386493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3864935" cy="93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182015" y="2852414"/>
            <a:ext cx="14599107" cy="6405886"/>
          </a:xfrm>
          <a:custGeom>
            <a:avLst/>
            <a:gdLst/>
            <a:ahLst/>
            <a:cxnLst/>
            <a:rect l="l" t="t" r="r" b="b"/>
            <a:pathLst>
              <a:path w="14599107" h="6405886">
                <a:moveTo>
                  <a:pt x="0" y="0"/>
                </a:moveTo>
                <a:lnTo>
                  <a:pt x="14599107" y="0"/>
                </a:lnTo>
                <a:lnTo>
                  <a:pt x="14599107" y="6405886"/>
                </a:lnTo>
                <a:lnTo>
                  <a:pt x="0" y="640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711" b="-307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126109" y="810588"/>
            <a:ext cx="7637774" cy="102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5"/>
              </a:lnSpc>
            </a:pPr>
            <a:r>
              <a:rPr lang="en-US" sz="605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CIRCUIT DIAGRAM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28777" y="5010150"/>
            <a:ext cx="4847445" cy="64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4"/>
              </a:lnSpc>
              <a:spcBef>
                <a:spcPct val="0"/>
              </a:spcBef>
            </a:pPr>
            <a:r>
              <a:rPr lang="en-US" sz="340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 LOBE DEVICE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8846" y="516780"/>
            <a:ext cx="8432300" cy="2295195"/>
            <a:chOff x="0" y="0"/>
            <a:chExt cx="3864935" cy="1052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64935" cy="1052000"/>
            </a:xfrm>
            <a:custGeom>
              <a:avLst/>
              <a:gdLst/>
              <a:ahLst/>
              <a:cxnLst/>
              <a:rect l="l" t="t" r="r" b="b"/>
              <a:pathLst>
                <a:path w="3864935" h="1052000">
                  <a:moveTo>
                    <a:pt x="3864935" y="0"/>
                  </a:moveTo>
                  <a:lnTo>
                    <a:pt x="0" y="0"/>
                  </a:lnTo>
                  <a:lnTo>
                    <a:pt x="0" y="864040"/>
                  </a:lnTo>
                  <a:lnTo>
                    <a:pt x="157480" y="864040"/>
                  </a:lnTo>
                  <a:lnTo>
                    <a:pt x="157480" y="1052000"/>
                  </a:lnTo>
                  <a:lnTo>
                    <a:pt x="463550" y="864040"/>
                  </a:lnTo>
                  <a:lnTo>
                    <a:pt x="3864935" y="864040"/>
                  </a:lnTo>
                  <a:lnTo>
                    <a:pt x="3864935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864935" cy="93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28846" y="516780"/>
            <a:ext cx="8432300" cy="2295195"/>
            <a:chOff x="0" y="0"/>
            <a:chExt cx="3864935" cy="1052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64935" cy="1052000"/>
            </a:xfrm>
            <a:custGeom>
              <a:avLst/>
              <a:gdLst/>
              <a:ahLst/>
              <a:cxnLst/>
              <a:rect l="l" t="t" r="r" b="b"/>
              <a:pathLst>
                <a:path w="3864935" h="1052000">
                  <a:moveTo>
                    <a:pt x="3864935" y="0"/>
                  </a:moveTo>
                  <a:lnTo>
                    <a:pt x="0" y="0"/>
                  </a:lnTo>
                  <a:lnTo>
                    <a:pt x="0" y="864040"/>
                  </a:lnTo>
                  <a:lnTo>
                    <a:pt x="157480" y="864040"/>
                  </a:lnTo>
                  <a:lnTo>
                    <a:pt x="157480" y="1052000"/>
                  </a:lnTo>
                  <a:lnTo>
                    <a:pt x="463550" y="864040"/>
                  </a:lnTo>
                  <a:lnTo>
                    <a:pt x="3864935" y="864040"/>
                  </a:lnTo>
                  <a:lnTo>
                    <a:pt x="386493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3864935" cy="93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5776923" y="1738323"/>
            <a:ext cx="5819754" cy="9220200"/>
          </a:xfrm>
          <a:custGeom>
            <a:avLst/>
            <a:gdLst/>
            <a:ahLst/>
            <a:cxnLst/>
            <a:rect l="l" t="t" r="r" b="b"/>
            <a:pathLst>
              <a:path w="5819754" h="9220200">
                <a:moveTo>
                  <a:pt x="0" y="0"/>
                </a:moveTo>
                <a:lnTo>
                  <a:pt x="5819754" y="0"/>
                </a:lnTo>
                <a:lnTo>
                  <a:pt x="5819754" y="9220200"/>
                </a:lnTo>
                <a:lnTo>
                  <a:pt x="0" y="9220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93" r="-48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126109" y="810588"/>
            <a:ext cx="7637774" cy="102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5"/>
              </a:lnSpc>
            </a:pPr>
            <a:r>
              <a:rPr lang="en-US" sz="605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CIRCUIT DIAGRAM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8846" y="516780"/>
            <a:ext cx="8432300" cy="2295195"/>
            <a:chOff x="0" y="0"/>
            <a:chExt cx="3864935" cy="1052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64935" cy="1052000"/>
            </a:xfrm>
            <a:custGeom>
              <a:avLst/>
              <a:gdLst/>
              <a:ahLst/>
              <a:cxnLst/>
              <a:rect l="l" t="t" r="r" b="b"/>
              <a:pathLst>
                <a:path w="3864935" h="1052000">
                  <a:moveTo>
                    <a:pt x="3864935" y="0"/>
                  </a:moveTo>
                  <a:lnTo>
                    <a:pt x="0" y="0"/>
                  </a:lnTo>
                  <a:lnTo>
                    <a:pt x="0" y="864040"/>
                  </a:lnTo>
                  <a:lnTo>
                    <a:pt x="157480" y="864040"/>
                  </a:lnTo>
                  <a:lnTo>
                    <a:pt x="157480" y="1052000"/>
                  </a:lnTo>
                  <a:lnTo>
                    <a:pt x="463550" y="864040"/>
                  </a:lnTo>
                  <a:lnTo>
                    <a:pt x="3864935" y="864040"/>
                  </a:lnTo>
                  <a:lnTo>
                    <a:pt x="3864935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864935" cy="93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28846" y="516780"/>
            <a:ext cx="8432300" cy="2295195"/>
            <a:chOff x="0" y="0"/>
            <a:chExt cx="3864935" cy="1052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64935" cy="1052000"/>
            </a:xfrm>
            <a:custGeom>
              <a:avLst/>
              <a:gdLst/>
              <a:ahLst/>
              <a:cxnLst/>
              <a:rect l="l" t="t" r="r" b="b"/>
              <a:pathLst>
                <a:path w="3864935" h="1052000">
                  <a:moveTo>
                    <a:pt x="3864935" y="0"/>
                  </a:moveTo>
                  <a:lnTo>
                    <a:pt x="0" y="0"/>
                  </a:lnTo>
                  <a:lnTo>
                    <a:pt x="0" y="864040"/>
                  </a:lnTo>
                  <a:lnTo>
                    <a:pt x="157480" y="864040"/>
                  </a:lnTo>
                  <a:lnTo>
                    <a:pt x="157480" y="1052000"/>
                  </a:lnTo>
                  <a:lnTo>
                    <a:pt x="463550" y="864040"/>
                  </a:lnTo>
                  <a:lnTo>
                    <a:pt x="3864935" y="864040"/>
                  </a:lnTo>
                  <a:lnTo>
                    <a:pt x="386493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3864935" cy="93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761159" y="3259137"/>
            <a:ext cx="6930204" cy="4331187"/>
          </a:xfrm>
          <a:custGeom>
            <a:avLst/>
            <a:gdLst/>
            <a:ahLst/>
            <a:cxnLst/>
            <a:rect l="l" t="t" r="r" b="b"/>
            <a:pathLst>
              <a:path w="6930204" h="4331187">
                <a:moveTo>
                  <a:pt x="0" y="0"/>
                </a:moveTo>
                <a:lnTo>
                  <a:pt x="6930204" y="0"/>
                </a:lnTo>
                <a:lnTo>
                  <a:pt x="6930204" y="4331188"/>
                </a:lnTo>
                <a:lnTo>
                  <a:pt x="0" y="4331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289" t="-22871" r="-31726" b="-184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2400" y="3137450"/>
            <a:ext cx="5576446" cy="5321787"/>
          </a:xfrm>
          <a:custGeom>
            <a:avLst/>
            <a:gdLst/>
            <a:ahLst/>
            <a:cxnLst/>
            <a:rect l="l" t="t" r="r" b="b"/>
            <a:pathLst>
              <a:path w="6561122" h="5321787">
                <a:moveTo>
                  <a:pt x="0" y="0"/>
                </a:moveTo>
                <a:lnTo>
                  <a:pt x="6561122" y="0"/>
                </a:lnTo>
                <a:lnTo>
                  <a:pt x="6561122" y="5321787"/>
                </a:lnTo>
                <a:lnTo>
                  <a:pt x="0" y="5321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490" t="-30068" r="-29615" b="-121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710413" y="3137450"/>
            <a:ext cx="4567937" cy="4826694"/>
          </a:xfrm>
          <a:custGeom>
            <a:avLst/>
            <a:gdLst/>
            <a:ahLst/>
            <a:cxnLst/>
            <a:rect l="l" t="t" r="r" b="b"/>
            <a:pathLst>
              <a:path w="4567937" h="4826694">
                <a:moveTo>
                  <a:pt x="0" y="0"/>
                </a:moveTo>
                <a:lnTo>
                  <a:pt x="4567937" y="0"/>
                </a:lnTo>
                <a:lnTo>
                  <a:pt x="4567937" y="4826694"/>
                </a:lnTo>
                <a:lnTo>
                  <a:pt x="0" y="4826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1234" t="-26587" r="-75900" b="-102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126109" y="810588"/>
            <a:ext cx="7170791" cy="1831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1"/>
              </a:lnSpc>
            </a:pPr>
            <a:r>
              <a:rPr lang="en-US" sz="568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SOLID WORK DESIGN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1411237"/>
            <a:ext cx="5702119" cy="138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 LOBE DEVICE DESIGN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53197" y="5160907"/>
            <a:ext cx="3790803" cy="988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opening for temperature sensor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28846" y="6555151"/>
            <a:ext cx="3790803" cy="55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opening for MAX30102</a:t>
            </a:r>
          </a:p>
        </p:txBody>
      </p:sp>
      <p:sp>
        <p:nvSpPr>
          <p:cNvPr id="15" name="AutoShape 15"/>
          <p:cNvSpPr/>
          <p:nvPr/>
        </p:nvSpPr>
        <p:spPr>
          <a:xfrm>
            <a:off x="8610446" y="5704941"/>
            <a:ext cx="1331904" cy="18680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7431668" y="7078391"/>
            <a:ext cx="227983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8846" y="516780"/>
            <a:ext cx="8432300" cy="2295195"/>
            <a:chOff x="0" y="0"/>
            <a:chExt cx="3864935" cy="1052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64935" cy="1052000"/>
            </a:xfrm>
            <a:custGeom>
              <a:avLst/>
              <a:gdLst/>
              <a:ahLst/>
              <a:cxnLst/>
              <a:rect l="l" t="t" r="r" b="b"/>
              <a:pathLst>
                <a:path w="3864935" h="1052000">
                  <a:moveTo>
                    <a:pt x="3864935" y="0"/>
                  </a:moveTo>
                  <a:lnTo>
                    <a:pt x="0" y="0"/>
                  </a:lnTo>
                  <a:lnTo>
                    <a:pt x="0" y="864040"/>
                  </a:lnTo>
                  <a:lnTo>
                    <a:pt x="157480" y="864040"/>
                  </a:lnTo>
                  <a:lnTo>
                    <a:pt x="157480" y="1052000"/>
                  </a:lnTo>
                  <a:lnTo>
                    <a:pt x="463550" y="864040"/>
                  </a:lnTo>
                  <a:lnTo>
                    <a:pt x="3864935" y="864040"/>
                  </a:lnTo>
                  <a:lnTo>
                    <a:pt x="3864935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864935" cy="93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28846" y="516780"/>
            <a:ext cx="8432300" cy="2295195"/>
            <a:chOff x="0" y="0"/>
            <a:chExt cx="3864935" cy="1052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64935" cy="1052000"/>
            </a:xfrm>
            <a:custGeom>
              <a:avLst/>
              <a:gdLst/>
              <a:ahLst/>
              <a:cxnLst/>
              <a:rect l="l" t="t" r="r" b="b"/>
              <a:pathLst>
                <a:path w="3864935" h="1052000">
                  <a:moveTo>
                    <a:pt x="3864935" y="0"/>
                  </a:moveTo>
                  <a:lnTo>
                    <a:pt x="0" y="0"/>
                  </a:lnTo>
                  <a:lnTo>
                    <a:pt x="0" y="864040"/>
                  </a:lnTo>
                  <a:lnTo>
                    <a:pt x="157480" y="864040"/>
                  </a:lnTo>
                  <a:lnTo>
                    <a:pt x="157480" y="1052000"/>
                  </a:lnTo>
                  <a:lnTo>
                    <a:pt x="463550" y="864040"/>
                  </a:lnTo>
                  <a:lnTo>
                    <a:pt x="3864935" y="864040"/>
                  </a:lnTo>
                  <a:lnTo>
                    <a:pt x="386493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3864935" cy="93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38191" y="3401302"/>
            <a:ext cx="10066322" cy="5740887"/>
          </a:xfrm>
          <a:custGeom>
            <a:avLst/>
            <a:gdLst/>
            <a:ahLst/>
            <a:cxnLst/>
            <a:rect l="l" t="t" r="r" b="b"/>
            <a:pathLst>
              <a:path w="10066322" h="5740887">
                <a:moveTo>
                  <a:pt x="0" y="0"/>
                </a:moveTo>
                <a:lnTo>
                  <a:pt x="10066322" y="0"/>
                </a:lnTo>
                <a:lnTo>
                  <a:pt x="10066322" y="5740887"/>
                </a:lnTo>
                <a:lnTo>
                  <a:pt x="0" y="5740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087" t="-16591" r="-10597" b="-152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825969" y="3211006"/>
            <a:ext cx="7433331" cy="6047294"/>
          </a:xfrm>
          <a:custGeom>
            <a:avLst/>
            <a:gdLst/>
            <a:ahLst/>
            <a:cxnLst/>
            <a:rect l="l" t="t" r="r" b="b"/>
            <a:pathLst>
              <a:path w="7433331" h="6047294">
                <a:moveTo>
                  <a:pt x="0" y="0"/>
                </a:moveTo>
                <a:lnTo>
                  <a:pt x="7433331" y="0"/>
                </a:lnTo>
                <a:lnTo>
                  <a:pt x="7433331" y="6047294"/>
                </a:lnTo>
                <a:lnTo>
                  <a:pt x="0" y="6047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126109" y="810588"/>
            <a:ext cx="7170791" cy="1831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1"/>
              </a:lnSpc>
            </a:pPr>
            <a:r>
              <a:rPr lang="en-US" sz="568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SOLID WORK 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022035"/>
            <a:ext cx="3441609" cy="1621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 SYSTEM</a:t>
            </a:r>
          </a:p>
        </p:txBody>
      </p:sp>
      <p:sp>
        <p:nvSpPr>
          <p:cNvPr id="12" name="AutoShape 12"/>
          <p:cNvSpPr/>
          <p:nvPr/>
        </p:nvSpPr>
        <p:spPr>
          <a:xfrm flipH="1">
            <a:off x="6126109" y="4377180"/>
            <a:ext cx="1251174" cy="76632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flipH="1">
            <a:off x="5488835" y="3831470"/>
            <a:ext cx="1274548" cy="109142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flipH="1">
            <a:off x="4931511" y="3401302"/>
            <a:ext cx="539841" cy="9758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730222" y="3001887"/>
            <a:ext cx="10066322" cy="56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OPENINGS FOR LEDS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4684" y="7210742"/>
            <a:ext cx="5390531" cy="55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OPENING FOR LCD DISPLAY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8846" y="516780"/>
            <a:ext cx="8432300" cy="2295195"/>
            <a:chOff x="0" y="0"/>
            <a:chExt cx="3864935" cy="1052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64935" cy="1052000"/>
            </a:xfrm>
            <a:custGeom>
              <a:avLst/>
              <a:gdLst/>
              <a:ahLst/>
              <a:cxnLst/>
              <a:rect l="l" t="t" r="r" b="b"/>
              <a:pathLst>
                <a:path w="3864935" h="1052000">
                  <a:moveTo>
                    <a:pt x="3864935" y="0"/>
                  </a:moveTo>
                  <a:lnTo>
                    <a:pt x="0" y="0"/>
                  </a:lnTo>
                  <a:lnTo>
                    <a:pt x="0" y="864040"/>
                  </a:lnTo>
                  <a:lnTo>
                    <a:pt x="157480" y="864040"/>
                  </a:lnTo>
                  <a:lnTo>
                    <a:pt x="157480" y="1052000"/>
                  </a:lnTo>
                  <a:lnTo>
                    <a:pt x="463550" y="864040"/>
                  </a:lnTo>
                  <a:lnTo>
                    <a:pt x="3864935" y="864040"/>
                  </a:lnTo>
                  <a:lnTo>
                    <a:pt x="3864935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864935" cy="93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28846" y="338321"/>
            <a:ext cx="8432300" cy="2295195"/>
            <a:chOff x="0" y="0"/>
            <a:chExt cx="3864935" cy="1052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64935" cy="1052000"/>
            </a:xfrm>
            <a:custGeom>
              <a:avLst/>
              <a:gdLst/>
              <a:ahLst/>
              <a:cxnLst/>
              <a:rect l="l" t="t" r="r" b="b"/>
              <a:pathLst>
                <a:path w="3864935" h="1052000">
                  <a:moveTo>
                    <a:pt x="3864935" y="0"/>
                  </a:moveTo>
                  <a:lnTo>
                    <a:pt x="0" y="0"/>
                  </a:lnTo>
                  <a:lnTo>
                    <a:pt x="0" y="864040"/>
                  </a:lnTo>
                  <a:lnTo>
                    <a:pt x="157480" y="864040"/>
                  </a:lnTo>
                  <a:lnTo>
                    <a:pt x="157480" y="1052000"/>
                  </a:lnTo>
                  <a:lnTo>
                    <a:pt x="463550" y="864040"/>
                  </a:lnTo>
                  <a:lnTo>
                    <a:pt x="3864935" y="864040"/>
                  </a:lnTo>
                  <a:lnTo>
                    <a:pt x="386493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3864935" cy="93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436157" y="2633516"/>
            <a:ext cx="11222600" cy="6736609"/>
          </a:xfrm>
          <a:custGeom>
            <a:avLst/>
            <a:gdLst/>
            <a:ahLst/>
            <a:cxnLst/>
            <a:rect l="l" t="t" r="r" b="b"/>
            <a:pathLst>
              <a:path w="11222600" h="6736609">
                <a:moveTo>
                  <a:pt x="0" y="0"/>
                </a:moveTo>
                <a:lnTo>
                  <a:pt x="11222601" y="0"/>
                </a:lnTo>
                <a:lnTo>
                  <a:pt x="11222601" y="6736609"/>
                </a:lnTo>
                <a:lnTo>
                  <a:pt x="0" y="6736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950" r="-3253" b="-38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114954" y="457181"/>
            <a:ext cx="7637774" cy="102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5"/>
              </a:lnSpc>
            </a:pPr>
            <a:r>
              <a:rPr lang="en-US" sz="605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PCB 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28846" y="4678709"/>
            <a:ext cx="2310464" cy="37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ESP32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33973" y="5183754"/>
            <a:ext cx="1251656" cy="37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MLX90614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10944" y="4536152"/>
            <a:ext cx="1278094" cy="37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MAX30102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8846" y="516780"/>
            <a:ext cx="8432300" cy="2295195"/>
            <a:chOff x="0" y="0"/>
            <a:chExt cx="3864935" cy="1052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64935" cy="1052000"/>
            </a:xfrm>
            <a:custGeom>
              <a:avLst/>
              <a:gdLst/>
              <a:ahLst/>
              <a:cxnLst/>
              <a:rect l="l" t="t" r="r" b="b"/>
              <a:pathLst>
                <a:path w="3864935" h="1052000">
                  <a:moveTo>
                    <a:pt x="3864935" y="0"/>
                  </a:moveTo>
                  <a:lnTo>
                    <a:pt x="0" y="0"/>
                  </a:lnTo>
                  <a:lnTo>
                    <a:pt x="0" y="864040"/>
                  </a:lnTo>
                  <a:lnTo>
                    <a:pt x="157480" y="864040"/>
                  </a:lnTo>
                  <a:lnTo>
                    <a:pt x="157480" y="1052000"/>
                  </a:lnTo>
                  <a:lnTo>
                    <a:pt x="463550" y="864040"/>
                  </a:lnTo>
                  <a:lnTo>
                    <a:pt x="3864935" y="864040"/>
                  </a:lnTo>
                  <a:lnTo>
                    <a:pt x="3864935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864935" cy="93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28846" y="338321"/>
            <a:ext cx="8432300" cy="2295195"/>
            <a:chOff x="0" y="0"/>
            <a:chExt cx="3864935" cy="1052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64935" cy="1052000"/>
            </a:xfrm>
            <a:custGeom>
              <a:avLst/>
              <a:gdLst/>
              <a:ahLst/>
              <a:cxnLst/>
              <a:rect l="l" t="t" r="r" b="b"/>
              <a:pathLst>
                <a:path w="3864935" h="1052000">
                  <a:moveTo>
                    <a:pt x="3864935" y="0"/>
                  </a:moveTo>
                  <a:lnTo>
                    <a:pt x="0" y="0"/>
                  </a:lnTo>
                  <a:lnTo>
                    <a:pt x="0" y="864040"/>
                  </a:lnTo>
                  <a:lnTo>
                    <a:pt x="157480" y="864040"/>
                  </a:lnTo>
                  <a:lnTo>
                    <a:pt x="157480" y="1052000"/>
                  </a:lnTo>
                  <a:lnTo>
                    <a:pt x="463550" y="864040"/>
                  </a:lnTo>
                  <a:lnTo>
                    <a:pt x="3864935" y="864040"/>
                  </a:lnTo>
                  <a:lnTo>
                    <a:pt x="386493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3864935" cy="93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89789" y="3619556"/>
            <a:ext cx="5783222" cy="6491763"/>
          </a:xfrm>
          <a:custGeom>
            <a:avLst/>
            <a:gdLst/>
            <a:ahLst/>
            <a:cxnLst/>
            <a:rect l="l" t="t" r="r" b="b"/>
            <a:pathLst>
              <a:path w="5783222" h="6491763">
                <a:moveTo>
                  <a:pt x="0" y="0"/>
                </a:moveTo>
                <a:lnTo>
                  <a:pt x="5783222" y="0"/>
                </a:lnTo>
                <a:lnTo>
                  <a:pt x="5783222" y="6491763"/>
                </a:lnTo>
                <a:lnTo>
                  <a:pt x="0" y="6491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7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039310" y="3619556"/>
            <a:ext cx="6749728" cy="6724923"/>
          </a:xfrm>
          <a:custGeom>
            <a:avLst/>
            <a:gdLst/>
            <a:ahLst/>
            <a:cxnLst/>
            <a:rect l="l" t="t" r="r" b="b"/>
            <a:pathLst>
              <a:path w="6749728" h="6724923">
                <a:moveTo>
                  <a:pt x="0" y="0"/>
                </a:moveTo>
                <a:lnTo>
                  <a:pt x="6749728" y="0"/>
                </a:lnTo>
                <a:lnTo>
                  <a:pt x="6749728" y="6724923"/>
                </a:lnTo>
                <a:lnTo>
                  <a:pt x="0" y="6724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469" b="-83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114954" y="457181"/>
            <a:ext cx="7637774" cy="194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5"/>
              </a:lnSpc>
            </a:pPr>
            <a:r>
              <a:rPr lang="en-US" sz="605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STIMULATION AND RESULTS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28846" y="4678709"/>
            <a:ext cx="2310464" cy="37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ESP32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33973" y="5183754"/>
            <a:ext cx="1251656" cy="37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MLX90614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10944" y="4536152"/>
            <a:ext cx="1278094" cy="37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MAX30102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7351" y="2238431"/>
            <a:ext cx="16651949" cy="1541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 LED was on and buzzer audible alert when temperature was below 36 celsius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8846" y="516780"/>
            <a:ext cx="8432300" cy="2295195"/>
            <a:chOff x="0" y="0"/>
            <a:chExt cx="3864935" cy="1052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64935" cy="1052000"/>
            </a:xfrm>
            <a:custGeom>
              <a:avLst/>
              <a:gdLst/>
              <a:ahLst/>
              <a:cxnLst/>
              <a:rect l="l" t="t" r="r" b="b"/>
              <a:pathLst>
                <a:path w="3864935" h="1052000">
                  <a:moveTo>
                    <a:pt x="3864935" y="0"/>
                  </a:moveTo>
                  <a:lnTo>
                    <a:pt x="0" y="0"/>
                  </a:lnTo>
                  <a:lnTo>
                    <a:pt x="0" y="864040"/>
                  </a:lnTo>
                  <a:lnTo>
                    <a:pt x="157480" y="864040"/>
                  </a:lnTo>
                  <a:lnTo>
                    <a:pt x="157480" y="1052000"/>
                  </a:lnTo>
                  <a:lnTo>
                    <a:pt x="463550" y="864040"/>
                  </a:lnTo>
                  <a:lnTo>
                    <a:pt x="3864935" y="864040"/>
                  </a:lnTo>
                  <a:lnTo>
                    <a:pt x="3864935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864935" cy="93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28846" y="338321"/>
            <a:ext cx="8432300" cy="2295195"/>
            <a:chOff x="0" y="0"/>
            <a:chExt cx="3864935" cy="1052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64935" cy="1052000"/>
            </a:xfrm>
            <a:custGeom>
              <a:avLst/>
              <a:gdLst/>
              <a:ahLst/>
              <a:cxnLst/>
              <a:rect l="l" t="t" r="r" b="b"/>
              <a:pathLst>
                <a:path w="3864935" h="1052000">
                  <a:moveTo>
                    <a:pt x="3864935" y="0"/>
                  </a:moveTo>
                  <a:lnTo>
                    <a:pt x="0" y="0"/>
                  </a:lnTo>
                  <a:lnTo>
                    <a:pt x="0" y="864040"/>
                  </a:lnTo>
                  <a:lnTo>
                    <a:pt x="157480" y="864040"/>
                  </a:lnTo>
                  <a:lnTo>
                    <a:pt x="157480" y="1052000"/>
                  </a:lnTo>
                  <a:lnTo>
                    <a:pt x="463550" y="864040"/>
                  </a:lnTo>
                  <a:lnTo>
                    <a:pt x="3864935" y="864040"/>
                  </a:lnTo>
                  <a:lnTo>
                    <a:pt x="386493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3864935" cy="93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908989" y="4031219"/>
            <a:ext cx="5783222" cy="7710963"/>
          </a:xfrm>
          <a:custGeom>
            <a:avLst/>
            <a:gdLst/>
            <a:ahLst/>
            <a:cxnLst/>
            <a:rect l="l" t="t" r="r" b="b"/>
            <a:pathLst>
              <a:path w="5783222" h="7710963">
                <a:moveTo>
                  <a:pt x="0" y="0"/>
                </a:moveTo>
                <a:lnTo>
                  <a:pt x="5783222" y="0"/>
                </a:lnTo>
                <a:lnTo>
                  <a:pt x="5783222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587747" y="4443379"/>
            <a:ext cx="5164981" cy="6886642"/>
          </a:xfrm>
          <a:custGeom>
            <a:avLst/>
            <a:gdLst/>
            <a:ahLst/>
            <a:cxnLst/>
            <a:rect l="l" t="t" r="r" b="b"/>
            <a:pathLst>
              <a:path w="5164981" h="6886642">
                <a:moveTo>
                  <a:pt x="0" y="0"/>
                </a:moveTo>
                <a:lnTo>
                  <a:pt x="5164981" y="0"/>
                </a:lnTo>
                <a:lnTo>
                  <a:pt x="5164981" y="6886642"/>
                </a:lnTo>
                <a:lnTo>
                  <a:pt x="0" y="6886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114954" y="457181"/>
            <a:ext cx="7637774" cy="194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5"/>
              </a:lnSpc>
            </a:pPr>
            <a:r>
              <a:rPr lang="en-US" sz="605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STIMULATION AND RESULTS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28846" y="4678709"/>
            <a:ext cx="2310464" cy="37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ESP32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33973" y="5183754"/>
            <a:ext cx="1251656" cy="37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MLX90614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10944" y="4536152"/>
            <a:ext cx="1278094" cy="37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MAX30102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8025" y="2650050"/>
            <a:ext cx="16651949" cy="79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 LED was on  when temperature was &gt; 36 celsius and&lt;37.5 celsius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8846" y="516780"/>
            <a:ext cx="8432300" cy="2295195"/>
            <a:chOff x="0" y="0"/>
            <a:chExt cx="3864935" cy="1052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64935" cy="1052000"/>
            </a:xfrm>
            <a:custGeom>
              <a:avLst/>
              <a:gdLst/>
              <a:ahLst/>
              <a:cxnLst/>
              <a:rect l="l" t="t" r="r" b="b"/>
              <a:pathLst>
                <a:path w="3864935" h="1052000">
                  <a:moveTo>
                    <a:pt x="3864935" y="0"/>
                  </a:moveTo>
                  <a:lnTo>
                    <a:pt x="0" y="0"/>
                  </a:lnTo>
                  <a:lnTo>
                    <a:pt x="0" y="864040"/>
                  </a:lnTo>
                  <a:lnTo>
                    <a:pt x="157480" y="864040"/>
                  </a:lnTo>
                  <a:lnTo>
                    <a:pt x="157480" y="1052000"/>
                  </a:lnTo>
                  <a:lnTo>
                    <a:pt x="463550" y="864040"/>
                  </a:lnTo>
                  <a:lnTo>
                    <a:pt x="3864935" y="864040"/>
                  </a:lnTo>
                  <a:lnTo>
                    <a:pt x="3864935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864935" cy="93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28846" y="338321"/>
            <a:ext cx="8432300" cy="2295195"/>
            <a:chOff x="0" y="0"/>
            <a:chExt cx="3864935" cy="1052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64935" cy="1052000"/>
            </a:xfrm>
            <a:custGeom>
              <a:avLst/>
              <a:gdLst/>
              <a:ahLst/>
              <a:cxnLst/>
              <a:rect l="l" t="t" r="r" b="b"/>
              <a:pathLst>
                <a:path w="3864935" h="1052000">
                  <a:moveTo>
                    <a:pt x="3864935" y="0"/>
                  </a:moveTo>
                  <a:lnTo>
                    <a:pt x="0" y="0"/>
                  </a:lnTo>
                  <a:lnTo>
                    <a:pt x="0" y="864040"/>
                  </a:lnTo>
                  <a:lnTo>
                    <a:pt x="157480" y="864040"/>
                  </a:lnTo>
                  <a:lnTo>
                    <a:pt x="157480" y="1052000"/>
                  </a:lnTo>
                  <a:lnTo>
                    <a:pt x="463550" y="864040"/>
                  </a:lnTo>
                  <a:lnTo>
                    <a:pt x="3864935" y="864040"/>
                  </a:lnTo>
                  <a:lnTo>
                    <a:pt x="386493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3864935" cy="93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51789" y="4145519"/>
            <a:ext cx="5783222" cy="7710963"/>
          </a:xfrm>
          <a:custGeom>
            <a:avLst/>
            <a:gdLst/>
            <a:ahLst/>
            <a:cxnLst/>
            <a:rect l="l" t="t" r="r" b="b"/>
            <a:pathLst>
              <a:path w="5783222" h="7710963">
                <a:moveTo>
                  <a:pt x="0" y="0"/>
                </a:moveTo>
                <a:lnTo>
                  <a:pt x="5783222" y="0"/>
                </a:lnTo>
                <a:lnTo>
                  <a:pt x="5783222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119041" y="4763155"/>
            <a:ext cx="4767719" cy="4130324"/>
          </a:xfrm>
          <a:custGeom>
            <a:avLst/>
            <a:gdLst/>
            <a:ahLst/>
            <a:cxnLst/>
            <a:rect l="l" t="t" r="r" b="b"/>
            <a:pathLst>
              <a:path w="4767719" h="4130324">
                <a:moveTo>
                  <a:pt x="0" y="0"/>
                </a:moveTo>
                <a:lnTo>
                  <a:pt x="4767718" y="0"/>
                </a:lnTo>
                <a:lnTo>
                  <a:pt x="4767718" y="4130324"/>
                </a:lnTo>
                <a:lnTo>
                  <a:pt x="0" y="4130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39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114954" y="457181"/>
            <a:ext cx="7637774" cy="194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5"/>
              </a:lnSpc>
            </a:pPr>
            <a:r>
              <a:rPr lang="en-US" sz="605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STIMULATION AND RESULTS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28846" y="4678709"/>
            <a:ext cx="2310464" cy="37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ESP32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33973" y="5183754"/>
            <a:ext cx="1251656" cy="37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MLX90614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10944" y="4536152"/>
            <a:ext cx="1278094" cy="37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MAX30102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7351" y="2650050"/>
            <a:ext cx="16651949" cy="79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YellowLED was onwhen temperature was &gt; 37.5 and &lt;38 celsius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23370" y="3023348"/>
            <a:ext cx="15078830" cy="623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1"/>
              </a:lnSpc>
            </a:pPr>
            <a:endParaRPr/>
          </a:p>
          <a:p>
            <a:pPr marL="762006" lvl="1" indent="-381003" algn="l">
              <a:lnSpc>
                <a:spcPts val="4941"/>
              </a:lnSpc>
              <a:buFont typeface="Arial"/>
              <a:buChar char="•"/>
            </a:pPr>
            <a:r>
              <a:rPr lang="en-US" sz="35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Library Issues-Despite downloading the required MAX30102 libraries, Arduino IDE showed "No such library" errors.</a:t>
            </a:r>
          </a:p>
          <a:p>
            <a:pPr marL="762006" lvl="1" indent="-381003" algn="l">
              <a:lnSpc>
                <a:spcPts val="4941"/>
              </a:lnSpc>
              <a:buFont typeface="Arial"/>
              <a:buChar char="•"/>
            </a:pPr>
            <a:r>
              <a:rPr lang="en-US" sz="35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Execution Challenges- After obtaining the code from GitHub, the code executed, but the sensor was not captured.</a:t>
            </a:r>
          </a:p>
          <a:p>
            <a:pPr marL="762006" lvl="1" indent="-381003" algn="l">
              <a:lnSpc>
                <a:spcPts val="4941"/>
              </a:lnSpc>
              <a:buFont typeface="Arial"/>
              <a:buChar char="•"/>
            </a:pPr>
            <a:r>
              <a:rPr lang="en-US" sz="35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 Initialization Loop-The sensor repeatedly showed "Initializing" but failed to work.</a:t>
            </a:r>
          </a:p>
          <a:p>
            <a:pPr marL="762006" lvl="1" indent="-381003" algn="l">
              <a:lnSpc>
                <a:spcPts val="4941"/>
              </a:lnSpc>
              <a:buFont typeface="Arial"/>
              <a:buChar char="•"/>
            </a:pPr>
            <a:r>
              <a:rPr lang="en-US" sz="35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Circuit Modification Attempts- Made changes to the sensor circuit, but the issue persisted.</a:t>
            </a:r>
          </a:p>
          <a:p>
            <a:pPr algn="l">
              <a:lnSpc>
                <a:spcPts val="4941"/>
              </a:lnSpc>
            </a:pPr>
            <a:endParaRPr lang="en-US" sz="352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3832467" y="516780"/>
            <a:ext cx="11666827" cy="2295195"/>
            <a:chOff x="0" y="0"/>
            <a:chExt cx="5347477" cy="1052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47477" cy="1052000"/>
            </a:xfrm>
            <a:custGeom>
              <a:avLst/>
              <a:gdLst/>
              <a:ahLst/>
              <a:cxnLst/>
              <a:rect l="l" t="t" r="r" b="b"/>
              <a:pathLst>
                <a:path w="5347477" h="1052000">
                  <a:moveTo>
                    <a:pt x="5347477" y="0"/>
                  </a:moveTo>
                  <a:lnTo>
                    <a:pt x="0" y="0"/>
                  </a:lnTo>
                  <a:lnTo>
                    <a:pt x="0" y="864040"/>
                  </a:lnTo>
                  <a:lnTo>
                    <a:pt x="157480" y="864040"/>
                  </a:lnTo>
                  <a:lnTo>
                    <a:pt x="157480" y="1052000"/>
                  </a:lnTo>
                  <a:lnTo>
                    <a:pt x="463550" y="864040"/>
                  </a:lnTo>
                  <a:lnTo>
                    <a:pt x="5347477" y="864040"/>
                  </a:lnTo>
                  <a:lnTo>
                    <a:pt x="5347477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5347477" cy="93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29156" y="458567"/>
            <a:ext cx="11670138" cy="2295195"/>
            <a:chOff x="0" y="0"/>
            <a:chExt cx="5348994" cy="1052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48994" cy="1052000"/>
            </a:xfrm>
            <a:custGeom>
              <a:avLst/>
              <a:gdLst/>
              <a:ahLst/>
              <a:cxnLst/>
              <a:rect l="l" t="t" r="r" b="b"/>
              <a:pathLst>
                <a:path w="5348994" h="1052000">
                  <a:moveTo>
                    <a:pt x="5348994" y="0"/>
                  </a:moveTo>
                  <a:lnTo>
                    <a:pt x="0" y="0"/>
                  </a:lnTo>
                  <a:lnTo>
                    <a:pt x="0" y="864040"/>
                  </a:lnTo>
                  <a:lnTo>
                    <a:pt x="157480" y="864040"/>
                  </a:lnTo>
                  <a:lnTo>
                    <a:pt x="157480" y="1052000"/>
                  </a:lnTo>
                  <a:lnTo>
                    <a:pt x="463550" y="864040"/>
                  </a:lnTo>
                  <a:lnTo>
                    <a:pt x="5348994" y="864040"/>
                  </a:lnTo>
                  <a:lnTo>
                    <a:pt x="534899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5348994" cy="93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153041" y="914400"/>
            <a:ext cx="11819488" cy="102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5"/>
              </a:lnSpc>
            </a:pPr>
            <a:r>
              <a:rPr lang="en-US" sz="605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PROBLEMS ENCOUNTERED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149876" y="435093"/>
            <a:ext cx="5994124" cy="1773322"/>
            <a:chOff x="0" y="0"/>
            <a:chExt cx="27474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2747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49876" y="377090"/>
            <a:ext cx="5994124" cy="1889326"/>
            <a:chOff x="0" y="0"/>
            <a:chExt cx="2747400" cy="8659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7400" cy="865970"/>
            </a:xfrm>
            <a:custGeom>
              <a:avLst/>
              <a:gdLst/>
              <a:ahLst/>
              <a:cxnLst/>
              <a:rect l="l" t="t" r="r" b="b"/>
              <a:pathLst>
                <a:path w="2747400" h="865970">
                  <a:moveTo>
                    <a:pt x="2747400" y="0"/>
                  </a:moveTo>
                  <a:lnTo>
                    <a:pt x="0" y="0"/>
                  </a:lnTo>
                  <a:lnTo>
                    <a:pt x="0" y="678010"/>
                  </a:lnTo>
                  <a:lnTo>
                    <a:pt x="157480" y="678010"/>
                  </a:lnTo>
                  <a:lnTo>
                    <a:pt x="157480" y="865970"/>
                  </a:lnTo>
                  <a:lnTo>
                    <a:pt x="463550" y="678010"/>
                  </a:lnTo>
                  <a:lnTo>
                    <a:pt x="2747400" y="67801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747400" cy="751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144000" y="794250"/>
            <a:ext cx="8577949" cy="9591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1543" lvl="1" indent="-445771" algn="l">
              <a:lnSpc>
                <a:spcPts val="5781"/>
              </a:lnSpc>
              <a:buFont typeface="Arial"/>
              <a:buChar char="•"/>
            </a:pPr>
            <a:r>
              <a:rPr lang="en-US" sz="41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Identification</a:t>
            </a:r>
          </a:p>
          <a:p>
            <a:pPr marL="891543" lvl="1" indent="-445771" algn="l">
              <a:lnSpc>
                <a:spcPts val="5781"/>
              </a:lnSpc>
              <a:buFont typeface="Arial"/>
              <a:buChar char="•"/>
            </a:pPr>
            <a:r>
              <a:rPr lang="en-US" sz="41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</a:t>
            </a:r>
          </a:p>
          <a:p>
            <a:pPr marL="891543" lvl="1" indent="-445771" algn="l">
              <a:lnSpc>
                <a:spcPts val="5781"/>
              </a:lnSpc>
              <a:buFont typeface="Arial"/>
              <a:buChar char="•"/>
            </a:pPr>
            <a:r>
              <a:rPr lang="en-US" sz="41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</a:p>
          <a:p>
            <a:pPr marL="891543" lvl="1" indent="-445771" algn="l">
              <a:lnSpc>
                <a:spcPts val="5781"/>
              </a:lnSpc>
              <a:buFont typeface="Arial"/>
              <a:buChar char="•"/>
            </a:pPr>
            <a:r>
              <a:rPr lang="en-US" sz="41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survey</a:t>
            </a:r>
          </a:p>
          <a:p>
            <a:pPr marL="891543" lvl="1" indent="-445771" algn="l">
              <a:lnSpc>
                <a:spcPts val="5781"/>
              </a:lnSpc>
              <a:buFont typeface="Arial"/>
              <a:buChar char="•"/>
            </a:pPr>
            <a:r>
              <a:rPr lang="en-US" sz="41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</a:t>
            </a:r>
          </a:p>
          <a:p>
            <a:pPr marL="891543" lvl="1" indent="-445771" algn="l">
              <a:lnSpc>
                <a:spcPts val="5781"/>
              </a:lnSpc>
              <a:buFont typeface="Arial"/>
              <a:buChar char="•"/>
            </a:pPr>
            <a:r>
              <a:rPr lang="en-US" sz="41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Design</a:t>
            </a:r>
          </a:p>
          <a:p>
            <a:pPr marL="891543" lvl="1" indent="-445771" algn="l">
              <a:lnSpc>
                <a:spcPts val="5781"/>
              </a:lnSpc>
              <a:buFont typeface="Arial"/>
              <a:buChar char="•"/>
            </a:pPr>
            <a:r>
              <a:rPr lang="en-US" sz="41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Circuit Diagram</a:t>
            </a:r>
          </a:p>
          <a:p>
            <a:pPr marL="891543" lvl="1" indent="-445771" algn="l">
              <a:lnSpc>
                <a:spcPts val="5781"/>
              </a:lnSpc>
              <a:buFont typeface="Arial"/>
              <a:buChar char="•"/>
            </a:pPr>
            <a:r>
              <a:rPr lang="en-US" sz="41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Solid work design</a:t>
            </a:r>
          </a:p>
          <a:p>
            <a:pPr marL="891543" lvl="1" indent="-445771" algn="l">
              <a:lnSpc>
                <a:spcPts val="5781"/>
              </a:lnSpc>
              <a:buFont typeface="Arial"/>
              <a:buChar char="•"/>
            </a:pPr>
            <a:r>
              <a:rPr lang="en-US" sz="41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PCB design</a:t>
            </a:r>
          </a:p>
          <a:p>
            <a:pPr marL="891543" lvl="1" indent="-445771" algn="l">
              <a:lnSpc>
                <a:spcPts val="5781"/>
              </a:lnSpc>
              <a:buFont typeface="Arial"/>
              <a:buChar char="•"/>
            </a:pPr>
            <a:r>
              <a:rPr lang="en-US" sz="41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Stimulation and results</a:t>
            </a:r>
          </a:p>
          <a:p>
            <a:pPr marL="891543" lvl="1" indent="-445771" algn="l">
              <a:lnSpc>
                <a:spcPts val="5781"/>
              </a:lnSpc>
              <a:buFont typeface="Arial"/>
              <a:buChar char="•"/>
            </a:pPr>
            <a:r>
              <a:rPr lang="en-US" sz="41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 encountered</a:t>
            </a:r>
          </a:p>
          <a:p>
            <a:pPr marL="891543" lvl="1" indent="-445771" algn="l">
              <a:lnSpc>
                <a:spcPts val="5781"/>
              </a:lnSpc>
              <a:buFont typeface="Arial"/>
              <a:buChar char="•"/>
            </a:pPr>
            <a:r>
              <a:rPr lang="en-US" sz="41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estimation</a:t>
            </a:r>
          </a:p>
          <a:p>
            <a:pPr algn="l">
              <a:lnSpc>
                <a:spcPts val="5781"/>
              </a:lnSpc>
            </a:pPr>
            <a:endParaRPr lang="en-US" sz="412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308579" y="3440137"/>
            <a:ext cx="4788956" cy="4461471"/>
            <a:chOff x="0" y="0"/>
            <a:chExt cx="741935" cy="6911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41935" cy="691199"/>
            </a:xfrm>
            <a:custGeom>
              <a:avLst/>
              <a:gdLst/>
              <a:ahLst/>
              <a:cxnLst/>
              <a:rect l="l" t="t" r="r" b="b"/>
              <a:pathLst>
                <a:path w="741935" h="691199">
                  <a:moveTo>
                    <a:pt x="0" y="0"/>
                  </a:moveTo>
                  <a:lnTo>
                    <a:pt x="741935" y="0"/>
                  </a:lnTo>
                  <a:lnTo>
                    <a:pt x="741935" y="691199"/>
                  </a:lnTo>
                  <a:lnTo>
                    <a:pt x="0" y="691199"/>
                  </a:lnTo>
                  <a:close/>
                </a:path>
              </a:pathLst>
            </a:custGeom>
            <a:blipFill>
              <a:blip r:embed="rId4"/>
              <a:stretch>
                <a:fillRect t="-3670" b="-36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680067" y="561966"/>
            <a:ext cx="6027748" cy="83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93171" y="1688683"/>
            <a:ext cx="11301259" cy="5919034"/>
          </a:xfrm>
          <a:custGeom>
            <a:avLst/>
            <a:gdLst/>
            <a:ahLst/>
            <a:cxnLst/>
            <a:rect l="l" t="t" r="r" b="b"/>
            <a:pathLst>
              <a:path w="11301259" h="5919034">
                <a:moveTo>
                  <a:pt x="0" y="0"/>
                </a:moveTo>
                <a:lnTo>
                  <a:pt x="11301258" y="0"/>
                </a:lnTo>
                <a:lnTo>
                  <a:pt x="11301258" y="5919034"/>
                </a:lnTo>
                <a:lnTo>
                  <a:pt x="0" y="5919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BC176-8200-545E-38DB-7A6E72BF3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5753100"/>
            <a:ext cx="7610475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icrochip&#10;&#10;AI-generated content may be incorrect.">
            <a:extLst>
              <a:ext uri="{FF2B5EF4-FFF2-40B4-BE49-F238E27FC236}">
                <a16:creationId xmlns:a16="http://schemas.microsoft.com/office/drawing/2014/main" id="{C4E88189-98B0-DD4F-EAB8-C2F060F70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2705101"/>
            <a:ext cx="7696200" cy="350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46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83378" y="116875"/>
            <a:ext cx="11666827" cy="1953503"/>
            <a:chOff x="0" y="0"/>
            <a:chExt cx="5347477" cy="895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47477" cy="895386"/>
            </a:xfrm>
            <a:custGeom>
              <a:avLst/>
              <a:gdLst/>
              <a:ahLst/>
              <a:cxnLst/>
              <a:rect l="l" t="t" r="r" b="b"/>
              <a:pathLst>
                <a:path w="5347477" h="895386">
                  <a:moveTo>
                    <a:pt x="5347477" y="0"/>
                  </a:moveTo>
                  <a:lnTo>
                    <a:pt x="0" y="0"/>
                  </a:lnTo>
                  <a:lnTo>
                    <a:pt x="0" y="707426"/>
                  </a:lnTo>
                  <a:lnTo>
                    <a:pt x="157480" y="707426"/>
                  </a:lnTo>
                  <a:lnTo>
                    <a:pt x="157480" y="895386"/>
                  </a:lnTo>
                  <a:lnTo>
                    <a:pt x="463550" y="707426"/>
                  </a:lnTo>
                  <a:lnTo>
                    <a:pt x="5347477" y="707426"/>
                  </a:lnTo>
                  <a:lnTo>
                    <a:pt x="5347477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347477" cy="78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80067" y="287721"/>
            <a:ext cx="11670138" cy="1611811"/>
            <a:chOff x="0" y="0"/>
            <a:chExt cx="5348994" cy="7387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48994" cy="738772"/>
            </a:xfrm>
            <a:custGeom>
              <a:avLst/>
              <a:gdLst/>
              <a:ahLst/>
              <a:cxnLst/>
              <a:rect l="l" t="t" r="r" b="b"/>
              <a:pathLst>
                <a:path w="5348994" h="738772">
                  <a:moveTo>
                    <a:pt x="5348994" y="0"/>
                  </a:moveTo>
                  <a:lnTo>
                    <a:pt x="0" y="0"/>
                  </a:lnTo>
                  <a:lnTo>
                    <a:pt x="0" y="550812"/>
                  </a:lnTo>
                  <a:lnTo>
                    <a:pt x="157480" y="550812"/>
                  </a:lnTo>
                  <a:lnTo>
                    <a:pt x="157480" y="738772"/>
                  </a:lnTo>
                  <a:lnTo>
                    <a:pt x="463550" y="550812"/>
                  </a:lnTo>
                  <a:lnTo>
                    <a:pt x="5348994" y="550812"/>
                  </a:lnTo>
                  <a:lnTo>
                    <a:pt x="534899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5348994" cy="624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641845" y="1533525"/>
          <a:ext cx="17138362" cy="9601200"/>
        </p:xfrm>
        <a:graphic>
          <a:graphicData uri="http://schemas.openxmlformats.org/drawingml/2006/table">
            <a:tbl>
              <a:tblPr/>
              <a:tblGrid>
                <a:gridCol w="8873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4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2361"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ESP32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9302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MAX30102  Pulse oximeter sensor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790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9302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LCD Display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470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9302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Buzzer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9302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LED’S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9302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3.7V Li-ion Rechargeable Battery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9302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resistors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09302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9372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3829156" y="577428"/>
            <a:ext cx="11819488" cy="102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5"/>
              </a:lnSpc>
            </a:pPr>
            <a:r>
              <a:rPr lang="en-US" sz="605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COST ESTIMATION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751838" y="3981759"/>
            <a:ext cx="8784324" cy="154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52"/>
              </a:lnSpc>
              <a:spcBef>
                <a:spcPct val="0"/>
              </a:spcBef>
            </a:pPr>
            <a:r>
              <a:rPr lang="en-US" sz="9043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12053437" cy="1773322"/>
            <a:chOff x="0" y="0"/>
            <a:chExt cx="5524679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24679" cy="812800"/>
            </a:xfrm>
            <a:custGeom>
              <a:avLst/>
              <a:gdLst/>
              <a:ahLst/>
              <a:cxnLst/>
              <a:rect l="l" t="t" r="r" b="b"/>
              <a:pathLst>
                <a:path w="5524679" h="812800">
                  <a:moveTo>
                    <a:pt x="5524679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5524679" y="624840"/>
                  </a:lnTo>
                  <a:lnTo>
                    <a:pt x="5524679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552467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1295" y="1028700"/>
            <a:ext cx="12020843" cy="1773322"/>
            <a:chOff x="0" y="0"/>
            <a:chExt cx="5509739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09739" cy="812800"/>
            </a:xfrm>
            <a:custGeom>
              <a:avLst/>
              <a:gdLst/>
              <a:ahLst/>
              <a:cxnLst/>
              <a:rect l="l" t="t" r="r" b="b"/>
              <a:pathLst>
                <a:path w="5509739" h="812800">
                  <a:moveTo>
                    <a:pt x="5509739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5509739" y="624840"/>
                  </a:lnTo>
                  <a:lnTo>
                    <a:pt x="550973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550973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2953659"/>
            <a:ext cx="11764373" cy="656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3132" lvl="1" indent="-456566" algn="l">
              <a:lnSpc>
                <a:spcPts val="5921"/>
              </a:lnSpc>
              <a:buFont typeface="Arial"/>
              <a:buChar char="•"/>
            </a:pPr>
            <a:r>
              <a:rPr lang="en-US" sz="42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Delayed Detection of Sepsis in Bed Patients</a:t>
            </a:r>
          </a:p>
          <a:p>
            <a:pPr marL="913132" lvl="1" indent="-456566" algn="l">
              <a:lnSpc>
                <a:spcPts val="5921"/>
              </a:lnSpc>
              <a:buFont typeface="Arial"/>
              <a:buChar char="•"/>
            </a:pPr>
            <a:r>
              <a:rPr lang="en-US" sz="42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Continuous Monitoring</a:t>
            </a:r>
          </a:p>
          <a:p>
            <a:pPr marL="913132" lvl="1" indent="-456566" algn="l">
              <a:lnSpc>
                <a:spcPts val="5921"/>
              </a:lnSpc>
              <a:buFont typeface="Arial"/>
              <a:buChar char="•"/>
            </a:pPr>
            <a:r>
              <a:rPr lang="en-US" sz="42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Uncomfortable and Inconvenient Monitoring Methods</a:t>
            </a:r>
          </a:p>
          <a:p>
            <a:pPr marL="913132" lvl="1" indent="-456566" algn="l">
              <a:lnSpc>
                <a:spcPts val="5921"/>
              </a:lnSpc>
              <a:buFont typeface="Arial"/>
              <a:buChar char="•"/>
            </a:pPr>
            <a:r>
              <a:rPr lang="en-US" sz="42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for a Non-Intrusive and Comfortable Solution</a:t>
            </a:r>
          </a:p>
          <a:p>
            <a:pPr marL="913132" lvl="1" indent="-456566" algn="l">
              <a:lnSpc>
                <a:spcPts val="5921"/>
              </a:lnSpc>
              <a:buFont typeface="Arial"/>
              <a:buChar char="•"/>
            </a:pPr>
            <a:r>
              <a:rPr lang="en-US" sz="42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Risk of Caregiver Dependence</a:t>
            </a:r>
          </a:p>
          <a:p>
            <a:pPr marL="913132" lvl="1" indent="-456566" algn="l">
              <a:lnSpc>
                <a:spcPts val="5921"/>
              </a:lnSpc>
              <a:buFont typeface="Arial"/>
              <a:buChar char="•"/>
            </a:pPr>
            <a:r>
              <a:rPr lang="en-US" sz="42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Affordable and Accessible Health Monitoring</a:t>
            </a:r>
          </a:p>
          <a:p>
            <a:pPr algn="l">
              <a:lnSpc>
                <a:spcPts val="4381"/>
              </a:lnSpc>
            </a:pPr>
            <a:endParaRPr lang="en-US" sz="422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2542170" y="4980393"/>
            <a:ext cx="3549691" cy="2934411"/>
          </a:xfrm>
          <a:custGeom>
            <a:avLst/>
            <a:gdLst/>
            <a:ahLst/>
            <a:cxnLst/>
            <a:rect l="l" t="t" r="r" b="b"/>
            <a:pathLst>
              <a:path w="3549691" h="2934411">
                <a:moveTo>
                  <a:pt x="0" y="0"/>
                </a:moveTo>
                <a:lnTo>
                  <a:pt x="3549691" y="0"/>
                </a:lnTo>
                <a:lnTo>
                  <a:pt x="3549691" y="2934411"/>
                </a:lnTo>
                <a:lnTo>
                  <a:pt x="0" y="2934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973424" y="1445798"/>
            <a:ext cx="9874924" cy="885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7"/>
              </a:lnSpc>
            </a:pPr>
            <a:r>
              <a:rPr lang="en-US" sz="523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IDENTIFICATION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79892" y="2048270"/>
            <a:ext cx="13238422" cy="8131387"/>
            <a:chOff x="0" y="0"/>
            <a:chExt cx="3486663" cy="2141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86663" cy="2141600"/>
            </a:xfrm>
            <a:custGeom>
              <a:avLst/>
              <a:gdLst/>
              <a:ahLst/>
              <a:cxnLst/>
              <a:rect l="l" t="t" r="r" b="b"/>
              <a:pathLst>
                <a:path w="3486663" h="2141600">
                  <a:moveTo>
                    <a:pt x="0" y="0"/>
                  </a:moveTo>
                  <a:lnTo>
                    <a:pt x="3486663" y="0"/>
                  </a:lnTo>
                  <a:lnTo>
                    <a:pt x="3486663" y="2141600"/>
                  </a:lnTo>
                  <a:lnTo>
                    <a:pt x="0" y="2141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BDAE9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86663" cy="2217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607933" y="6664266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021763" y="237480"/>
            <a:ext cx="5994124" cy="1773322"/>
            <a:chOff x="0" y="0"/>
            <a:chExt cx="27474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2747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021763" y="142039"/>
            <a:ext cx="5994124" cy="1773322"/>
            <a:chOff x="0" y="0"/>
            <a:chExt cx="27474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747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179904" y="9130"/>
            <a:ext cx="3356084" cy="2039141"/>
          </a:xfrm>
          <a:custGeom>
            <a:avLst/>
            <a:gdLst/>
            <a:ahLst/>
            <a:cxnLst/>
            <a:rect l="l" t="t" r="r" b="b"/>
            <a:pathLst>
              <a:path w="3356084" h="2039141">
                <a:moveTo>
                  <a:pt x="0" y="0"/>
                </a:moveTo>
                <a:lnTo>
                  <a:pt x="3356084" y="0"/>
                </a:lnTo>
                <a:lnTo>
                  <a:pt x="3356084" y="2039140"/>
                </a:lnTo>
                <a:lnTo>
                  <a:pt x="0" y="2039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44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544906" y="2266856"/>
            <a:ext cx="12108395" cy="699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design a compact, non-invasive medical device for early detection of sepsis conditions, integrating a pulse oximeter and temperature sensor on the earlobe, complemented by an alarm system and color-coded display for accurate monitoring and timely alerts.</a:t>
            </a:r>
          </a:p>
          <a:p>
            <a:pPr algn="l">
              <a:lnSpc>
                <a:spcPts val="5599"/>
              </a:lnSpc>
            </a:pPr>
            <a:endParaRPr lang="en-US" sz="5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988139" y="343844"/>
            <a:ext cx="6027748" cy="1038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6"/>
              </a:lnSpc>
            </a:pPr>
            <a:r>
              <a:rPr lang="en-US" sz="603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79892" y="2265694"/>
            <a:ext cx="4125584" cy="7913963"/>
            <a:chOff x="0" y="0"/>
            <a:chExt cx="1086574" cy="20843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574" cy="2084336"/>
            </a:xfrm>
            <a:custGeom>
              <a:avLst/>
              <a:gdLst/>
              <a:ahLst/>
              <a:cxnLst/>
              <a:rect l="l" t="t" r="r" b="b"/>
              <a:pathLst>
                <a:path w="1086574" h="2084336">
                  <a:moveTo>
                    <a:pt x="0" y="0"/>
                  </a:moveTo>
                  <a:lnTo>
                    <a:pt x="1086574" y="0"/>
                  </a:lnTo>
                  <a:lnTo>
                    <a:pt x="1086574" y="2084336"/>
                  </a:lnTo>
                  <a:lnTo>
                    <a:pt x="0" y="20843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BDAE9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086574" cy="2160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95262" y="2265694"/>
            <a:ext cx="4509471" cy="7913963"/>
            <a:chOff x="0" y="0"/>
            <a:chExt cx="1187680" cy="20843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7680" cy="2084336"/>
            </a:xfrm>
            <a:custGeom>
              <a:avLst/>
              <a:gdLst/>
              <a:ahLst/>
              <a:cxnLst/>
              <a:rect l="l" t="t" r="r" b="b"/>
              <a:pathLst>
                <a:path w="1187680" h="2084336">
                  <a:moveTo>
                    <a:pt x="0" y="0"/>
                  </a:moveTo>
                  <a:lnTo>
                    <a:pt x="1187680" y="0"/>
                  </a:lnTo>
                  <a:lnTo>
                    <a:pt x="1187680" y="2084336"/>
                  </a:lnTo>
                  <a:lnTo>
                    <a:pt x="0" y="20843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BDAE9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187680" cy="2160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607933" y="6664266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7021763" y="237480"/>
            <a:ext cx="5994124" cy="1773322"/>
            <a:chOff x="0" y="0"/>
            <a:chExt cx="27474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747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021763" y="142039"/>
            <a:ext cx="5994124" cy="1773322"/>
            <a:chOff x="0" y="0"/>
            <a:chExt cx="27474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2747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112511" y="2265694"/>
            <a:ext cx="3924031" cy="7913963"/>
            <a:chOff x="0" y="0"/>
            <a:chExt cx="1033490" cy="20843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33490" cy="2084336"/>
            </a:xfrm>
            <a:custGeom>
              <a:avLst/>
              <a:gdLst/>
              <a:ahLst/>
              <a:cxnLst/>
              <a:rect l="l" t="t" r="r" b="b"/>
              <a:pathLst>
                <a:path w="1033490" h="2084336">
                  <a:moveTo>
                    <a:pt x="0" y="0"/>
                  </a:moveTo>
                  <a:lnTo>
                    <a:pt x="1033490" y="0"/>
                  </a:lnTo>
                  <a:lnTo>
                    <a:pt x="1033490" y="2084336"/>
                  </a:lnTo>
                  <a:lnTo>
                    <a:pt x="0" y="20843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BDAE9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1033490" cy="2160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3179904" y="9130"/>
            <a:ext cx="3356084" cy="2039141"/>
          </a:xfrm>
          <a:custGeom>
            <a:avLst/>
            <a:gdLst/>
            <a:ahLst/>
            <a:cxnLst/>
            <a:rect l="l" t="t" r="r" b="b"/>
            <a:pathLst>
              <a:path w="3356084" h="2039141">
                <a:moveTo>
                  <a:pt x="0" y="0"/>
                </a:moveTo>
                <a:lnTo>
                  <a:pt x="3356084" y="0"/>
                </a:lnTo>
                <a:lnTo>
                  <a:pt x="3356084" y="2039140"/>
                </a:lnTo>
                <a:lnTo>
                  <a:pt x="0" y="2039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44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979892" y="2515626"/>
            <a:ext cx="4125584" cy="918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EARLY SEPSIS</a:t>
            </a:r>
          </a:p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DETECTION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55390" y="2578402"/>
            <a:ext cx="4509471" cy="89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REAL-TIME ALERTS &amp; NOTIFICATIONS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46773" y="3679751"/>
            <a:ext cx="3337117" cy="702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develop a wearable earlobe device to continuously monitor heart rate, oxygen saturation (SpO₂), and body temperature for early identification of sepsis.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95262" y="3781802"/>
            <a:ext cx="4449343" cy="353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implement an alert system using LEDs, a buzzer, and a display to notify users and healthcare providers of critical conditions.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88139" y="343844"/>
            <a:ext cx="6027748" cy="1038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6"/>
              </a:lnSpc>
            </a:pPr>
            <a:r>
              <a:rPr lang="en-US" sz="603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51506" y="2622970"/>
            <a:ext cx="3785035" cy="1336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USER-FRIENDLY &amp; RELIABLE DESIGN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95233" y="4123671"/>
            <a:ext cx="4041309" cy="469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ensure the device is lightweight, comfortable for continuous wear, and operates efficiently with long battery life for reliable monitoring.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6229145"/>
            <a:ext cx="5889405" cy="5332588"/>
          </a:xfrm>
          <a:custGeom>
            <a:avLst/>
            <a:gdLst/>
            <a:ahLst/>
            <a:cxnLst/>
            <a:rect l="l" t="t" r="r" b="b"/>
            <a:pathLst>
              <a:path w="5889405" h="5332588">
                <a:moveTo>
                  <a:pt x="0" y="0"/>
                </a:moveTo>
                <a:lnTo>
                  <a:pt x="5889405" y="0"/>
                </a:lnTo>
                <a:lnTo>
                  <a:pt x="5889405" y="5332588"/>
                </a:lnTo>
                <a:lnTo>
                  <a:pt x="0" y="5332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05866" y="7930031"/>
            <a:ext cx="5962201" cy="5398502"/>
          </a:xfrm>
          <a:custGeom>
            <a:avLst/>
            <a:gdLst/>
            <a:ahLst/>
            <a:cxnLst/>
            <a:rect l="l" t="t" r="r" b="b"/>
            <a:pathLst>
              <a:path w="5962201" h="5398502">
                <a:moveTo>
                  <a:pt x="0" y="0"/>
                </a:moveTo>
                <a:lnTo>
                  <a:pt x="5962201" y="0"/>
                </a:lnTo>
                <a:lnTo>
                  <a:pt x="5962201" y="5398502"/>
                </a:lnTo>
                <a:lnTo>
                  <a:pt x="0" y="5398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7433248" y="371309"/>
            <a:ext cx="6817094" cy="2077643"/>
            <a:chOff x="0" y="0"/>
            <a:chExt cx="3124607" cy="9522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4607" cy="952285"/>
            </a:xfrm>
            <a:custGeom>
              <a:avLst/>
              <a:gdLst/>
              <a:ahLst/>
              <a:cxnLst/>
              <a:rect l="l" t="t" r="r" b="b"/>
              <a:pathLst>
                <a:path w="3124607" h="952285">
                  <a:moveTo>
                    <a:pt x="3124607" y="0"/>
                  </a:moveTo>
                  <a:lnTo>
                    <a:pt x="0" y="0"/>
                  </a:lnTo>
                  <a:lnTo>
                    <a:pt x="0" y="764325"/>
                  </a:lnTo>
                  <a:lnTo>
                    <a:pt x="157480" y="764325"/>
                  </a:lnTo>
                  <a:lnTo>
                    <a:pt x="157480" y="952285"/>
                  </a:lnTo>
                  <a:lnTo>
                    <a:pt x="463550" y="764325"/>
                  </a:lnTo>
                  <a:lnTo>
                    <a:pt x="3124607" y="764325"/>
                  </a:lnTo>
                  <a:lnTo>
                    <a:pt x="3124607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3124607" cy="837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33248" y="371309"/>
            <a:ext cx="6817094" cy="2017469"/>
            <a:chOff x="0" y="0"/>
            <a:chExt cx="3124607" cy="924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24607" cy="924705"/>
            </a:xfrm>
            <a:custGeom>
              <a:avLst/>
              <a:gdLst/>
              <a:ahLst/>
              <a:cxnLst/>
              <a:rect l="l" t="t" r="r" b="b"/>
              <a:pathLst>
                <a:path w="3124607" h="924705">
                  <a:moveTo>
                    <a:pt x="3124607" y="0"/>
                  </a:moveTo>
                  <a:lnTo>
                    <a:pt x="0" y="0"/>
                  </a:lnTo>
                  <a:lnTo>
                    <a:pt x="0" y="736745"/>
                  </a:lnTo>
                  <a:lnTo>
                    <a:pt x="157480" y="736745"/>
                  </a:lnTo>
                  <a:lnTo>
                    <a:pt x="157480" y="924705"/>
                  </a:lnTo>
                  <a:lnTo>
                    <a:pt x="463550" y="736745"/>
                  </a:lnTo>
                  <a:lnTo>
                    <a:pt x="3124607" y="736745"/>
                  </a:lnTo>
                  <a:lnTo>
                    <a:pt x="3124607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3124607" cy="810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19227" y="2235293"/>
            <a:ext cx="12628041" cy="493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0"/>
              </a:lnSpc>
            </a:pPr>
            <a:r>
              <a:rPr lang="en-US" sz="37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AVAILABLE  PRODUCTS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2802" y="2691185"/>
            <a:ext cx="17181278" cy="822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Devices for Early Sepsis Detection:</a:t>
            </a:r>
          </a:p>
          <a:p>
            <a:pPr marL="906775" lvl="1" indent="-453388" algn="l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IntelliSep Sepsis Test (Cytovale) – 8 min detection using immune response analysis.</a:t>
            </a:r>
          </a:p>
          <a:p>
            <a:pPr marL="906775" lvl="1" indent="-453388" algn="l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Sepsis aiMarker™ (Biocogniv) – AI-based prediction up to 72 hours in advance.</a:t>
            </a:r>
          </a:p>
          <a:p>
            <a:pPr marL="906775" lvl="1" indent="-453388" algn="l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KATE AI Sepsis (Mednition) – 118% improved early detection in emergency triage.</a:t>
            </a:r>
          </a:p>
          <a:p>
            <a:pPr marL="906775" lvl="1" indent="-453388" algn="l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Status Engine (Isansys Lifecare) – Wearable smart patch for continuous monitoring.</a:t>
            </a:r>
          </a:p>
          <a:p>
            <a:pPr algn="l">
              <a:lnSpc>
                <a:spcPts val="5879"/>
              </a:lnSpc>
            </a:pPr>
            <a:endParaRPr lang="en-US" sz="41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5879"/>
              </a:lnSpc>
            </a:pPr>
            <a:endParaRPr lang="en-US" sz="41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988139" y="372419"/>
            <a:ext cx="5209468" cy="1675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4"/>
              </a:lnSpc>
            </a:pPr>
            <a:r>
              <a:rPr lang="en-US" sz="521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MARKET SURVEY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6014158"/>
            <a:ext cx="6126840" cy="5547575"/>
          </a:xfrm>
          <a:custGeom>
            <a:avLst/>
            <a:gdLst/>
            <a:ahLst/>
            <a:cxnLst/>
            <a:rect l="l" t="t" r="r" b="b"/>
            <a:pathLst>
              <a:path w="6126840" h="5547575">
                <a:moveTo>
                  <a:pt x="0" y="0"/>
                </a:moveTo>
                <a:lnTo>
                  <a:pt x="6126840" y="0"/>
                </a:lnTo>
                <a:lnTo>
                  <a:pt x="6126840" y="5547575"/>
                </a:lnTo>
                <a:lnTo>
                  <a:pt x="0" y="5547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801134" y="7744655"/>
            <a:ext cx="6166933" cy="5583877"/>
          </a:xfrm>
          <a:custGeom>
            <a:avLst/>
            <a:gdLst/>
            <a:ahLst/>
            <a:cxnLst/>
            <a:rect l="l" t="t" r="r" b="b"/>
            <a:pathLst>
              <a:path w="6166933" h="5583877">
                <a:moveTo>
                  <a:pt x="0" y="0"/>
                </a:moveTo>
                <a:lnTo>
                  <a:pt x="6166933" y="0"/>
                </a:lnTo>
                <a:lnTo>
                  <a:pt x="6166933" y="5583878"/>
                </a:lnTo>
                <a:lnTo>
                  <a:pt x="0" y="5583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7433248" y="371309"/>
            <a:ext cx="6817094" cy="2077643"/>
            <a:chOff x="0" y="0"/>
            <a:chExt cx="3124607" cy="9522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4607" cy="952285"/>
            </a:xfrm>
            <a:custGeom>
              <a:avLst/>
              <a:gdLst/>
              <a:ahLst/>
              <a:cxnLst/>
              <a:rect l="l" t="t" r="r" b="b"/>
              <a:pathLst>
                <a:path w="3124607" h="952285">
                  <a:moveTo>
                    <a:pt x="3124607" y="0"/>
                  </a:moveTo>
                  <a:lnTo>
                    <a:pt x="0" y="0"/>
                  </a:lnTo>
                  <a:lnTo>
                    <a:pt x="0" y="764325"/>
                  </a:lnTo>
                  <a:lnTo>
                    <a:pt x="157480" y="764325"/>
                  </a:lnTo>
                  <a:lnTo>
                    <a:pt x="157480" y="952285"/>
                  </a:lnTo>
                  <a:lnTo>
                    <a:pt x="463550" y="764325"/>
                  </a:lnTo>
                  <a:lnTo>
                    <a:pt x="3124607" y="764325"/>
                  </a:lnTo>
                  <a:lnTo>
                    <a:pt x="3124607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3124607" cy="837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33248" y="371309"/>
            <a:ext cx="6817094" cy="2017469"/>
            <a:chOff x="0" y="0"/>
            <a:chExt cx="3124607" cy="924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24607" cy="924705"/>
            </a:xfrm>
            <a:custGeom>
              <a:avLst/>
              <a:gdLst/>
              <a:ahLst/>
              <a:cxnLst/>
              <a:rect l="l" t="t" r="r" b="b"/>
              <a:pathLst>
                <a:path w="3124607" h="924705">
                  <a:moveTo>
                    <a:pt x="3124607" y="0"/>
                  </a:moveTo>
                  <a:lnTo>
                    <a:pt x="0" y="0"/>
                  </a:lnTo>
                  <a:lnTo>
                    <a:pt x="0" y="736745"/>
                  </a:lnTo>
                  <a:lnTo>
                    <a:pt x="157480" y="736745"/>
                  </a:lnTo>
                  <a:lnTo>
                    <a:pt x="157480" y="924705"/>
                  </a:lnTo>
                  <a:lnTo>
                    <a:pt x="463550" y="736745"/>
                  </a:lnTo>
                  <a:lnTo>
                    <a:pt x="3124607" y="736745"/>
                  </a:lnTo>
                  <a:lnTo>
                    <a:pt x="3124607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3124607" cy="810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79892" y="2917367"/>
            <a:ext cx="12628041" cy="493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0"/>
              </a:lnSpc>
            </a:pPr>
            <a:r>
              <a:rPr lang="en-US" sz="37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AVAILABILITY OF PATENT RIGHTS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5395" y="3249435"/>
            <a:ext cx="12917117" cy="675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endParaRPr/>
          </a:p>
          <a:p>
            <a:pPr marL="906775" lvl="1" indent="-453388" algn="l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patents exist for biomarker kits, AI-based models, and wearable biosensors.</a:t>
            </a:r>
          </a:p>
          <a:p>
            <a:pPr marL="906775" lvl="1" indent="-453388" algn="l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Patent Gaps- Opportunities for home-based monitoring, AI integration, and non-invasive diagnostics.</a:t>
            </a:r>
          </a:p>
          <a:p>
            <a:pPr marL="906775" lvl="1" indent="-453388" algn="l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Freedom to Operate (FTO) Analysis required to ensure no patent infringement.</a:t>
            </a:r>
          </a:p>
          <a:p>
            <a:pPr algn="l">
              <a:lnSpc>
                <a:spcPts val="6019"/>
              </a:lnSpc>
            </a:pPr>
            <a:endParaRPr lang="en-US" sz="41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988139" y="372419"/>
            <a:ext cx="5209468" cy="1675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4"/>
              </a:lnSpc>
            </a:pPr>
            <a:r>
              <a:rPr lang="en-US" sz="521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MARKET SURVEY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30174" y="9130"/>
            <a:ext cx="6817094" cy="2077643"/>
            <a:chOff x="0" y="0"/>
            <a:chExt cx="3124607" cy="9522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24607" cy="952285"/>
            </a:xfrm>
            <a:custGeom>
              <a:avLst/>
              <a:gdLst/>
              <a:ahLst/>
              <a:cxnLst/>
              <a:rect l="l" t="t" r="r" b="b"/>
              <a:pathLst>
                <a:path w="3124607" h="952285">
                  <a:moveTo>
                    <a:pt x="3124607" y="0"/>
                  </a:moveTo>
                  <a:lnTo>
                    <a:pt x="0" y="0"/>
                  </a:lnTo>
                  <a:lnTo>
                    <a:pt x="0" y="764325"/>
                  </a:lnTo>
                  <a:lnTo>
                    <a:pt x="157480" y="764325"/>
                  </a:lnTo>
                  <a:lnTo>
                    <a:pt x="157480" y="952285"/>
                  </a:lnTo>
                  <a:lnTo>
                    <a:pt x="463550" y="764325"/>
                  </a:lnTo>
                  <a:lnTo>
                    <a:pt x="3124607" y="764325"/>
                  </a:lnTo>
                  <a:lnTo>
                    <a:pt x="3124607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124607" cy="837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30174" y="19965"/>
            <a:ext cx="6817094" cy="2017469"/>
            <a:chOff x="0" y="0"/>
            <a:chExt cx="3124607" cy="9247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24607" cy="924705"/>
            </a:xfrm>
            <a:custGeom>
              <a:avLst/>
              <a:gdLst/>
              <a:ahLst/>
              <a:cxnLst/>
              <a:rect l="l" t="t" r="r" b="b"/>
              <a:pathLst>
                <a:path w="3124607" h="924705">
                  <a:moveTo>
                    <a:pt x="3124607" y="0"/>
                  </a:moveTo>
                  <a:lnTo>
                    <a:pt x="0" y="0"/>
                  </a:lnTo>
                  <a:lnTo>
                    <a:pt x="0" y="736745"/>
                  </a:lnTo>
                  <a:lnTo>
                    <a:pt x="157480" y="736745"/>
                  </a:lnTo>
                  <a:lnTo>
                    <a:pt x="157480" y="924705"/>
                  </a:lnTo>
                  <a:lnTo>
                    <a:pt x="463550" y="736745"/>
                  </a:lnTo>
                  <a:lnTo>
                    <a:pt x="3124607" y="736745"/>
                  </a:lnTo>
                  <a:lnTo>
                    <a:pt x="3124607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3124607" cy="810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19227" y="2436693"/>
            <a:ext cx="12628041" cy="493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0"/>
              </a:lnSpc>
            </a:pPr>
            <a:r>
              <a:rPr lang="en-US" sz="37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VALUE ADDITION OF YOUR DEVICE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0322" y="2497952"/>
            <a:ext cx="17207355" cy="852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endParaRPr/>
          </a:p>
          <a:p>
            <a:pPr marL="863596" lvl="1" indent="-431798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Affordable Home Monitoring-Unlike hospital-based systems, your device allows continuous sepsis monitoring at home.</a:t>
            </a:r>
          </a:p>
          <a:p>
            <a:pPr marL="863596" lvl="1" indent="-431798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Wearable &amp; Adjustable Fit-Velcro strap for comfort ensures a secure and customizable fit for different patients.</a:t>
            </a:r>
          </a:p>
          <a:p>
            <a:pPr marL="863596" lvl="1" indent="-431798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Real-Time Alerts- improves detection accuracy while reducing false alarms.</a:t>
            </a:r>
          </a:p>
          <a:p>
            <a:pPr marL="863596" lvl="1" indent="-431798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User-Friendly Design- Plug-and-play operation, easy-to-read interface, and smartphone connectivity for caregivers.</a:t>
            </a:r>
          </a:p>
          <a:p>
            <a:pPr marL="863596" lvl="1" indent="-431798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Non-Invasive Alternative-Unlike blood-based biomarker tests, your device detects sepsis risk using real-time physiological monitoring.</a:t>
            </a:r>
          </a:p>
          <a:p>
            <a:pPr algn="l">
              <a:lnSpc>
                <a:spcPts val="5739"/>
              </a:lnSpc>
            </a:pPr>
            <a:endParaRPr lang="en-US" sz="39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433248" y="143149"/>
            <a:ext cx="5209468" cy="1675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4"/>
              </a:lnSpc>
            </a:pPr>
            <a:r>
              <a:rPr lang="en-US" sz="521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MARKET SURVEY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676224" y="2929528"/>
            <a:ext cx="10087659" cy="623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2006" lvl="1" indent="-381003" algn="l">
              <a:lnSpc>
                <a:spcPts val="4941"/>
              </a:lnSpc>
              <a:buFont typeface="Arial"/>
              <a:buChar char="•"/>
            </a:pPr>
            <a:r>
              <a:rPr lang="en-US" sz="352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ESP32</a:t>
            </a:r>
            <a:r>
              <a:rPr lang="en-US" sz="35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-Processes sensor data, manages alerts</a:t>
            </a:r>
          </a:p>
          <a:p>
            <a:pPr marL="762006" lvl="1" indent="-381003" algn="l">
              <a:lnSpc>
                <a:spcPts val="4941"/>
              </a:lnSpc>
              <a:buFont typeface="Arial"/>
              <a:buChar char="•"/>
            </a:pPr>
            <a:r>
              <a:rPr lang="en-US" sz="352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MAX30102 Pulse Oximeter Sensor</a:t>
            </a:r>
            <a:r>
              <a:rPr lang="en-US" sz="35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Heart rate₂ and oxygen saturation</a:t>
            </a:r>
          </a:p>
          <a:p>
            <a:pPr marL="762006" lvl="1" indent="-381003" algn="l">
              <a:lnSpc>
                <a:spcPts val="4941"/>
              </a:lnSpc>
              <a:buFont typeface="Arial"/>
              <a:buChar char="•"/>
            </a:pPr>
            <a:r>
              <a:rPr lang="en-US" sz="352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MLX90614 Infrared Temperature Sensor</a:t>
            </a:r>
            <a:r>
              <a:rPr lang="en-US" sz="35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-measure-Non-contact body temperature</a:t>
            </a:r>
          </a:p>
          <a:p>
            <a:pPr marL="762006" lvl="1" indent="-381003" algn="l">
              <a:lnSpc>
                <a:spcPts val="4941"/>
              </a:lnSpc>
              <a:buFont typeface="Arial"/>
              <a:buChar char="•"/>
            </a:pPr>
            <a:r>
              <a:rPr lang="en-US" sz="352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LCD Display</a:t>
            </a:r>
          </a:p>
          <a:p>
            <a:pPr marL="762006" lvl="1" indent="-381003" algn="l">
              <a:lnSpc>
                <a:spcPts val="4941"/>
              </a:lnSpc>
              <a:buFont typeface="Arial"/>
              <a:buChar char="•"/>
            </a:pPr>
            <a:r>
              <a:rPr lang="en-US" sz="35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52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Mini Buzzer (</a:t>
            </a:r>
            <a:r>
              <a:rPr lang="en-US" sz="352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SP001)</a:t>
            </a:r>
          </a:p>
          <a:p>
            <a:pPr marL="762006" lvl="1" indent="-381003" algn="l">
              <a:lnSpc>
                <a:spcPts val="4941"/>
              </a:lnSpc>
              <a:buFont typeface="Arial"/>
              <a:buChar char="•"/>
            </a:pPr>
            <a:r>
              <a:rPr lang="en-US" sz="352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LED - for visual display</a:t>
            </a:r>
          </a:p>
          <a:p>
            <a:pPr marL="762006" lvl="1" indent="-381003" algn="l">
              <a:lnSpc>
                <a:spcPts val="4941"/>
              </a:lnSpc>
              <a:buFont typeface="Arial"/>
              <a:buChar char="•"/>
            </a:pPr>
            <a:r>
              <a:rPr lang="en-US" sz="352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3.7V Li-ion Rechargeable Battery </a:t>
            </a:r>
          </a:p>
          <a:p>
            <a:pPr marL="762006" lvl="1" indent="-381003" algn="l">
              <a:lnSpc>
                <a:spcPts val="4941"/>
              </a:lnSpc>
              <a:buFont typeface="Arial"/>
              <a:buChar char="•"/>
            </a:pPr>
            <a:r>
              <a:rPr lang="en-US" sz="352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Resistors &amp; Capacitors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728846" y="516780"/>
            <a:ext cx="8432300" cy="2295195"/>
            <a:chOff x="0" y="0"/>
            <a:chExt cx="3864935" cy="1052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64935" cy="1052000"/>
            </a:xfrm>
            <a:custGeom>
              <a:avLst/>
              <a:gdLst/>
              <a:ahLst/>
              <a:cxnLst/>
              <a:rect l="l" t="t" r="r" b="b"/>
              <a:pathLst>
                <a:path w="3864935" h="1052000">
                  <a:moveTo>
                    <a:pt x="3864935" y="0"/>
                  </a:moveTo>
                  <a:lnTo>
                    <a:pt x="0" y="0"/>
                  </a:lnTo>
                  <a:lnTo>
                    <a:pt x="0" y="864040"/>
                  </a:lnTo>
                  <a:lnTo>
                    <a:pt x="157480" y="864040"/>
                  </a:lnTo>
                  <a:lnTo>
                    <a:pt x="157480" y="1052000"/>
                  </a:lnTo>
                  <a:lnTo>
                    <a:pt x="463550" y="864040"/>
                  </a:lnTo>
                  <a:lnTo>
                    <a:pt x="3864935" y="864040"/>
                  </a:lnTo>
                  <a:lnTo>
                    <a:pt x="3864935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3864935" cy="93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728846" y="516780"/>
            <a:ext cx="8432300" cy="2295195"/>
            <a:chOff x="0" y="0"/>
            <a:chExt cx="3864935" cy="1052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64935" cy="1052000"/>
            </a:xfrm>
            <a:custGeom>
              <a:avLst/>
              <a:gdLst/>
              <a:ahLst/>
              <a:cxnLst/>
              <a:rect l="l" t="t" r="r" b="b"/>
              <a:pathLst>
                <a:path w="3864935" h="1052000">
                  <a:moveTo>
                    <a:pt x="3864935" y="0"/>
                  </a:moveTo>
                  <a:lnTo>
                    <a:pt x="0" y="0"/>
                  </a:lnTo>
                  <a:lnTo>
                    <a:pt x="0" y="864040"/>
                  </a:lnTo>
                  <a:lnTo>
                    <a:pt x="157480" y="864040"/>
                  </a:lnTo>
                  <a:lnTo>
                    <a:pt x="157480" y="1052000"/>
                  </a:lnTo>
                  <a:lnTo>
                    <a:pt x="463550" y="864040"/>
                  </a:lnTo>
                  <a:lnTo>
                    <a:pt x="3864935" y="864040"/>
                  </a:lnTo>
                  <a:lnTo>
                    <a:pt x="386493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3864935" cy="93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126109" y="810588"/>
            <a:ext cx="7637774" cy="102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5"/>
              </a:lnSpc>
            </a:pPr>
            <a:r>
              <a:rPr lang="en-US" sz="605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COMPONENTS</a:t>
            </a:r>
          </a:p>
        </p:txBody>
      </p:sp>
      <p:sp>
        <p:nvSpPr>
          <p:cNvPr id="14" name="Freeform 14"/>
          <p:cNvSpPr/>
          <p:nvPr/>
        </p:nvSpPr>
        <p:spPr>
          <a:xfrm>
            <a:off x="-3527667" y="50498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786</Words>
  <Application>Microsoft Office PowerPoint</Application>
  <PresentationFormat>Custom</PresentationFormat>
  <Paragraphs>144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Times New Roman</vt:lpstr>
      <vt:lpstr>Arial</vt:lpstr>
      <vt:lpstr>Calibri</vt:lpstr>
      <vt:lpstr>Times New Roman Bold</vt:lpstr>
      <vt:lpstr>Aptos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Blue and White Minimalist Project Presentation</dc:title>
  <cp:lastModifiedBy>AD Upenya Dewmini</cp:lastModifiedBy>
  <cp:revision>6</cp:revision>
  <dcterms:created xsi:type="dcterms:W3CDTF">2006-08-16T00:00:00Z</dcterms:created>
  <dcterms:modified xsi:type="dcterms:W3CDTF">2025-02-27T03:22:37Z</dcterms:modified>
  <dc:identifier>DAGgJDoLa_A</dc:identifier>
</cp:coreProperties>
</file>